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355" r:id="rId2"/>
    <p:sldId id="366" r:id="rId3"/>
    <p:sldId id="344" r:id="rId4"/>
    <p:sldId id="329" r:id="rId5"/>
    <p:sldId id="363" r:id="rId6"/>
    <p:sldId id="315" r:id="rId7"/>
    <p:sldId id="364" r:id="rId8"/>
    <p:sldId id="297" r:id="rId9"/>
    <p:sldId id="298" r:id="rId10"/>
    <p:sldId id="332" r:id="rId11"/>
    <p:sldId id="281" r:id="rId12"/>
    <p:sldId id="335" r:id="rId13"/>
    <p:sldId id="357" r:id="rId14"/>
    <p:sldId id="358" r:id="rId15"/>
    <p:sldId id="324" r:id="rId16"/>
    <p:sldId id="327" r:id="rId17"/>
    <p:sldId id="308" r:id="rId18"/>
    <p:sldId id="283" r:id="rId19"/>
    <p:sldId id="349" r:id="rId20"/>
    <p:sldId id="316" r:id="rId21"/>
    <p:sldId id="300" r:id="rId22"/>
    <p:sldId id="313" r:id="rId23"/>
    <p:sldId id="365" r:id="rId24"/>
    <p:sldId id="326" r:id="rId25"/>
    <p:sldId id="317" r:id="rId26"/>
    <p:sldId id="304" r:id="rId27"/>
    <p:sldId id="305" r:id="rId28"/>
    <p:sldId id="301" r:id="rId29"/>
    <p:sldId id="348" r:id="rId30"/>
    <p:sldId id="35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DCDC"/>
    <a:srgbClr val="585758"/>
    <a:srgbClr val="6D6C6D"/>
    <a:srgbClr val="9C0000"/>
    <a:srgbClr val="E1413F"/>
    <a:srgbClr val="F9A959"/>
    <a:srgbClr val="FA8412"/>
    <a:srgbClr val="00CCFF"/>
    <a:srgbClr val="D575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4975" autoAdjust="0"/>
  </p:normalViewPr>
  <p:slideViewPr>
    <p:cSldViewPr snapToGrid="0">
      <p:cViewPr varScale="1">
        <p:scale>
          <a:sx n="78" d="100"/>
          <a:sy n="78" d="100"/>
        </p:scale>
        <p:origin x="557" y="67"/>
      </p:cViewPr>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818509414322401E-2"/>
          <c:y val="7.0448400378889262E-2"/>
          <c:w val="0.91630715757709691"/>
          <c:h val="0.61134936827748032"/>
        </c:manualLayout>
      </c:layout>
      <c:barChart>
        <c:barDir val="col"/>
        <c:grouping val="clustered"/>
        <c:varyColors val="0"/>
        <c:ser>
          <c:idx val="0"/>
          <c:order val="0"/>
          <c:tx>
            <c:strRef>
              <c:f>Sheet2!$A$5</c:f>
              <c:strCache>
                <c:ptCount val="1"/>
                <c:pt idx="0">
                  <c:v>India</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Sheet2!$B$1:$L$1</c:f>
              <c:strCache>
                <c:ptCount val="11"/>
                <c:pt idx="0">
                  <c:v>Influenza</c:v>
                </c:pt>
                <c:pt idx="1">
                  <c:v> Measles</c:v>
                </c:pt>
                <c:pt idx="2">
                  <c:v> Chikungunya</c:v>
                </c:pt>
                <c:pt idx="3">
                  <c:v> Yellow fever</c:v>
                </c:pt>
                <c:pt idx="4">
                  <c:v> Dengue fever</c:v>
                </c:pt>
                <c:pt idx="5">
                  <c:v> Malaria</c:v>
                </c:pt>
                <c:pt idx="6">
                  <c:v> Tuberculosis</c:v>
                </c:pt>
                <c:pt idx="7">
                  <c:v> Asthma</c:v>
                </c:pt>
                <c:pt idx="8">
                  <c:v>Herpes simplex</c:v>
                </c:pt>
                <c:pt idx="9">
                  <c:v> Gastroenteritis</c:v>
                </c:pt>
                <c:pt idx="10">
                  <c:v> Viral pneumonia</c:v>
                </c:pt>
              </c:strCache>
            </c:strRef>
          </c:cat>
          <c:val>
            <c:numRef>
              <c:f>Sheet2!$B$5:$L$5</c:f>
              <c:numCache>
                <c:formatCode>General</c:formatCode>
                <c:ptCount val="11"/>
                <c:pt idx="0">
                  <c:v>45</c:v>
                </c:pt>
                <c:pt idx="1">
                  <c:v>15</c:v>
                </c:pt>
                <c:pt idx="2">
                  <c:v>12</c:v>
                </c:pt>
                <c:pt idx="3">
                  <c:v>8</c:v>
                </c:pt>
                <c:pt idx="4">
                  <c:v>10</c:v>
                </c:pt>
                <c:pt idx="5">
                  <c:v>13</c:v>
                </c:pt>
                <c:pt idx="6">
                  <c:v>10</c:v>
                </c:pt>
                <c:pt idx="7">
                  <c:v>5</c:v>
                </c:pt>
                <c:pt idx="8">
                  <c:v>4</c:v>
                </c:pt>
                <c:pt idx="9">
                  <c:v>6</c:v>
                </c:pt>
                <c:pt idx="10">
                  <c:v>6</c:v>
                </c:pt>
              </c:numCache>
            </c:numRef>
          </c:val>
          <c:extLst>
            <c:ext xmlns:c16="http://schemas.microsoft.com/office/drawing/2014/chart" uri="{C3380CC4-5D6E-409C-BE32-E72D297353CC}">
              <c16:uniqueId val="{00000000-900C-4CF6-8E62-9ADAB2061618}"/>
            </c:ext>
          </c:extLst>
        </c:ser>
        <c:dLbls>
          <c:dLblPos val="inEnd"/>
          <c:showLegendKey val="0"/>
          <c:showVal val="1"/>
          <c:showCatName val="0"/>
          <c:showSerName val="0"/>
          <c:showPercent val="0"/>
          <c:showBubbleSize val="0"/>
        </c:dLbls>
        <c:gapWidth val="219"/>
        <c:overlap val="-27"/>
        <c:axId val="1067311823"/>
        <c:axId val="30588815"/>
      </c:barChart>
      <c:catAx>
        <c:axId val="10673118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588815"/>
        <c:crosses val="autoZero"/>
        <c:auto val="1"/>
        <c:lblAlgn val="ctr"/>
        <c:lblOffset val="100"/>
        <c:noMultiLvlLbl val="0"/>
      </c:catAx>
      <c:valAx>
        <c:axId val="305888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67311823"/>
        <c:crosses val="autoZero"/>
        <c:crossBetween val="between"/>
      </c:valAx>
      <c:spPr>
        <a:noFill/>
        <a:ln>
          <a:solidFill>
            <a:schemeClr val="tx1"/>
          </a:solid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583183750967298"/>
          <c:y val="2.8691158400484473E-2"/>
          <c:w val="0.76692617102522576"/>
          <c:h val="0.77055972818367902"/>
        </c:manualLayout>
      </c:layout>
      <c:barChart>
        <c:barDir val="bar"/>
        <c:grouping val="stacked"/>
        <c:varyColors val="0"/>
        <c:ser>
          <c:idx val="0"/>
          <c:order val="0"/>
          <c:tx>
            <c:strRef>
              <c:f>Sheet2!$A$2</c:f>
              <c:strCache>
                <c:ptCount val="1"/>
                <c:pt idx="0">
                  <c:v>USA</c:v>
                </c:pt>
              </c:strCache>
            </c:strRef>
          </c:tx>
          <c:spPr>
            <a:solidFill>
              <a:schemeClr val="accent1"/>
            </a:solidFill>
            <a:ln>
              <a:noFill/>
            </a:ln>
            <a:effectLst/>
          </c:spPr>
          <c:invertIfNegative val="0"/>
          <c:cat>
            <c:strRef>
              <c:f>Sheet2!$B$1:$L$1</c:f>
              <c:strCache>
                <c:ptCount val="11"/>
                <c:pt idx="0">
                  <c:v>Influenza</c:v>
                </c:pt>
                <c:pt idx="1">
                  <c:v> Measles</c:v>
                </c:pt>
                <c:pt idx="2">
                  <c:v> Chikungunya</c:v>
                </c:pt>
                <c:pt idx="3">
                  <c:v> Yellow fever</c:v>
                </c:pt>
                <c:pt idx="4">
                  <c:v> Dengue fever</c:v>
                </c:pt>
                <c:pt idx="5">
                  <c:v> Malaria</c:v>
                </c:pt>
                <c:pt idx="6">
                  <c:v> Tuberculosis</c:v>
                </c:pt>
                <c:pt idx="7">
                  <c:v> Asthma</c:v>
                </c:pt>
                <c:pt idx="8">
                  <c:v>Herpes simplex</c:v>
                </c:pt>
                <c:pt idx="9">
                  <c:v> Gastroenteritis</c:v>
                </c:pt>
                <c:pt idx="10">
                  <c:v> Viral pneumonia</c:v>
                </c:pt>
              </c:strCache>
            </c:strRef>
          </c:cat>
          <c:val>
            <c:numRef>
              <c:f>Sheet2!$B$2:$L$2</c:f>
              <c:numCache>
                <c:formatCode>General</c:formatCode>
                <c:ptCount val="11"/>
                <c:pt idx="0">
                  <c:v>668</c:v>
                </c:pt>
                <c:pt idx="1">
                  <c:v>154</c:v>
                </c:pt>
                <c:pt idx="2">
                  <c:v>96</c:v>
                </c:pt>
                <c:pt idx="3">
                  <c:v>105</c:v>
                </c:pt>
                <c:pt idx="4">
                  <c:v>54</c:v>
                </c:pt>
                <c:pt idx="5">
                  <c:v>133</c:v>
                </c:pt>
                <c:pt idx="6">
                  <c:v>122</c:v>
                </c:pt>
                <c:pt idx="7">
                  <c:v>64</c:v>
                </c:pt>
                <c:pt idx="8">
                  <c:v>62</c:v>
                </c:pt>
                <c:pt idx="9">
                  <c:v>79</c:v>
                </c:pt>
                <c:pt idx="10">
                  <c:v>74</c:v>
                </c:pt>
              </c:numCache>
            </c:numRef>
          </c:val>
          <c:extLst>
            <c:ext xmlns:c16="http://schemas.microsoft.com/office/drawing/2014/chart" uri="{C3380CC4-5D6E-409C-BE32-E72D297353CC}">
              <c16:uniqueId val="{00000000-E688-401E-A795-4A16FB295B5D}"/>
            </c:ext>
          </c:extLst>
        </c:ser>
        <c:ser>
          <c:idx val="1"/>
          <c:order val="1"/>
          <c:tx>
            <c:strRef>
              <c:f>Sheet2!$A$4</c:f>
              <c:strCache>
                <c:ptCount val="1"/>
                <c:pt idx="0">
                  <c:v>Spain</c:v>
                </c:pt>
              </c:strCache>
            </c:strRef>
          </c:tx>
          <c:spPr>
            <a:solidFill>
              <a:schemeClr val="accent2"/>
            </a:solidFill>
            <a:ln>
              <a:noFill/>
            </a:ln>
            <a:effectLst/>
          </c:spPr>
          <c:invertIfNegative val="0"/>
          <c:cat>
            <c:strRef>
              <c:f>Sheet2!$B$1:$L$1</c:f>
              <c:strCache>
                <c:ptCount val="11"/>
                <c:pt idx="0">
                  <c:v>Influenza</c:v>
                </c:pt>
                <c:pt idx="1">
                  <c:v> Measles</c:v>
                </c:pt>
                <c:pt idx="2">
                  <c:v> Chikungunya</c:v>
                </c:pt>
                <c:pt idx="3">
                  <c:v> Yellow fever</c:v>
                </c:pt>
                <c:pt idx="4">
                  <c:v> Dengue fever</c:v>
                </c:pt>
                <c:pt idx="5">
                  <c:v> Malaria</c:v>
                </c:pt>
                <c:pt idx="6">
                  <c:v> Tuberculosis</c:v>
                </c:pt>
                <c:pt idx="7">
                  <c:v> Asthma</c:v>
                </c:pt>
                <c:pt idx="8">
                  <c:v>Herpes simplex</c:v>
                </c:pt>
                <c:pt idx="9">
                  <c:v> Gastroenteritis</c:v>
                </c:pt>
                <c:pt idx="10">
                  <c:v> Viral pneumonia</c:v>
                </c:pt>
              </c:strCache>
            </c:strRef>
          </c:cat>
          <c:val>
            <c:numRef>
              <c:f>Sheet2!$B$4:$L$4</c:f>
              <c:numCache>
                <c:formatCode>General</c:formatCode>
                <c:ptCount val="11"/>
                <c:pt idx="0">
                  <c:v>33</c:v>
                </c:pt>
                <c:pt idx="1">
                  <c:v>6</c:v>
                </c:pt>
                <c:pt idx="2">
                  <c:v>3</c:v>
                </c:pt>
                <c:pt idx="3">
                  <c:v>2</c:v>
                </c:pt>
                <c:pt idx="4">
                  <c:v>2</c:v>
                </c:pt>
                <c:pt idx="5">
                  <c:v>2</c:v>
                </c:pt>
                <c:pt idx="6">
                  <c:v>5</c:v>
                </c:pt>
                <c:pt idx="7">
                  <c:v>2</c:v>
                </c:pt>
                <c:pt idx="8">
                  <c:v>5</c:v>
                </c:pt>
                <c:pt idx="9">
                  <c:v>4</c:v>
                </c:pt>
                <c:pt idx="10">
                  <c:v>5</c:v>
                </c:pt>
              </c:numCache>
            </c:numRef>
          </c:val>
          <c:extLst>
            <c:ext xmlns:c16="http://schemas.microsoft.com/office/drawing/2014/chart" uri="{C3380CC4-5D6E-409C-BE32-E72D297353CC}">
              <c16:uniqueId val="{00000001-E688-401E-A795-4A16FB295B5D}"/>
            </c:ext>
          </c:extLst>
        </c:ser>
        <c:ser>
          <c:idx val="2"/>
          <c:order val="2"/>
          <c:tx>
            <c:strRef>
              <c:f>Sheet2!$A$5</c:f>
              <c:strCache>
                <c:ptCount val="1"/>
                <c:pt idx="0">
                  <c:v>South korea</c:v>
                </c:pt>
              </c:strCache>
            </c:strRef>
          </c:tx>
          <c:spPr>
            <a:solidFill>
              <a:schemeClr val="accent3"/>
            </a:solidFill>
            <a:ln>
              <a:noFill/>
            </a:ln>
            <a:effectLst/>
          </c:spPr>
          <c:invertIfNegative val="0"/>
          <c:cat>
            <c:strRef>
              <c:f>Sheet2!$B$1:$L$1</c:f>
              <c:strCache>
                <c:ptCount val="11"/>
                <c:pt idx="0">
                  <c:v>Influenza</c:v>
                </c:pt>
                <c:pt idx="1">
                  <c:v> Measles</c:v>
                </c:pt>
                <c:pt idx="2">
                  <c:v> Chikungunya</c:v>
                </c:pt>
                <c:pt idx="3">
                  <c:v> Yellow fever</c:v>
                </c:pt>
                <c:pt idx="4">
                  <c:v> Dengue fever</c:v>
                </c:pt>
                <c:pt idx="5">
                  <c:v> Malaria</c:v>
                </c:pt>
                <c:pt idx="6">
                  <c:v> Tuberculosis</c:v>
                </c:pt>
                <c:pt idx="7">
                  <c:v> Asthma</c:v>
                </c:pt>
                <c:pt idx="8">
                  <c:v>Herpes simplex</c:v>
                </c:pt>
                <c:pt idx="9">
                  <c:v> Gastroenteritis</c:v>
                </c:pt>
                <c:pt idx="10">
                  <c:v> Viral pneumonia</c:v>
                </c:pt>
              </c:strCache>
            </c:strRef>
          </c:cat>
          <c:val>
            <c:numRef>
              <c:f>Sheet2!$B$5:$L$5</c:f>
              <c:numCache>
                <c:formatCode>General</c:formatCode>
                <c:ptCount val="11"/>
                <c:pt idx="0">
                  <c:v>28</c:v>
                </c:pt>
                <c:pt idx="1">
                  <c:v>5</c:v>
                </c:pt>
                <c:pt idx="2">
                  <c:v>5</c:v>
                </c:pt>
                <c:pt idx="3">
                  <c:v>3</c:v>
                </c:pt>
                <c:pt idx="4">
                  <c:v>2</c:v>
                </c:pt>
                <c:pt idx="5">
                  <c:v>6</c:v>
                </c:pt>
                <c:pt idx="6">
                  <c:v>4</c:v>
                </c:pt>
                <c:pt idx="7">
                  <c:v>0</c:v>
                </c:pt>
                <c:pt idx="8">
                  <c:v>2</c:v>
                </c:pt>
                <c:pt idx="9">
                  <c:v>3</c:v>
                </c:pt>
                <c:pt idx="10">
                  <c:v>4</c:v>
                </c:pt>
              </c:numCache>
            </c:numRef>
          </c:val>
          <c:extLst>
            <c:ext xmlns:c16="http://schemas.microsoft.com/office/drawing/2014/chart" uri="{C3380CC4-5D6E-409C-BE32-E72D297353CC}">
              <c16:uniqueId val="{00000002-E688-401E-A795-4A16FB295B5D}"/>
            </c:ext>
          </c:extLst>
        </c:ser>
        <c:ser>
          <c:idx val="3"/>
          <c:order val="3"/>
          <c:tx>
            <c:strRef>
              <c:f>Sheet2!$A$6</c:f>
              <c:strCache>
                <c:ptCount val="1"/>
                <c:pt idx="0">
                  <c:v>Singapore</c:v>
                </c:pt>
              </c:strCache>
            </c:strRef>
          </c:tx>
          <c:spPr>
            <a:solidFill>
              <a:schemeClr val="accent4"/>
            </a:solidFill>
            <a:ln>
              <a:noFill/>
            </a:ln>
            <a:effectLst/>
          </c:spPr>
          <c:invertIfNegative val="0"/>
          <c:cat>
            <c:strRef>
              <c:f>Sheet2!$B$1:$L$1</c:f>
              <c:strCache>
                <c:ptCount val="11"/>
                <c:pt idx="0">
                  <c:v>Influenza</c:v>
                </c:pt>
                <c:pt idx="1">
                  <c:v> Measles</c:v>
                </c:pt>
                <c:pt idx="2">
                  <c:v> Chikungunya</c:v>
                </c:pt>
                <c:pt idx="3">
                  <c:v> Yellow fever</c:v>
                </c:pt>
                <c:pt idx="4">
                  <c:v> Dengue fever</c:v>
                </c:pt>
                <c:pt idx="5">
                  <c:v> Malaria</c:v>
                </c:pt>
                <c:pt idx="6">
                  <c:v> Tuberculosis</c:v>
                </c:pt>
                <c:pt idx="7">
                  <c:v> Asthma</c:v>
                </c:pt>
                <c:pt idx="8">
                  <c:v>Herpes simplex</c:v>
                </c:pt>
                <c:pt idx="9">
                  <c:v> Gastroenteritis</c:v>
                </c:pt>
                <c:pt idx="10">
                  <c:v> Viral pneumonia</c:v>
                </c:pt>
              </c:strCache>
            </c:strRef>
          </c:cat>
          <c:val>
            <c:numRef>
              <c:f>Sheet2!$B$6:$L$6</c:f>
              <c:numCache>
                <c:formatCode>General</c:formatCode>
                <c:ptCount val="11"/>
                <c:pt idx="0">
                  <c:v>41</c:v>
                </c:pt>
                <c:pt idx="1">
                  <c:v>6</c:v>
                </c:pt>
                <c:pt idx="2">
                  <c:v>11</c:v>
                </c:pt>
                <c:pt idx="3">
                  <c:v>4</c:v>
                </c:pt>
                <c:pt idx="4">
                  <c:v>8</c:v>
                </c:pt>
                <c:pt idx="5">
                  <c:v>3</c:v>
                </c:pt>
                <c:pt idx="6">
                  <c:v>1</c:v>
                </c:pt>
                <c:pt idx="7">
                  <c:v>3</c:v>
                </c:pt>
                <c:pt idx="8">
                  <c:v>3</c:v>
                </c:pt>
                <c:pt idx="9">
                  <c:v>5</c:v>
                </c:pt>
                <c:pt idx="10">
                  <c:v>4</c:v>
                </c:pt>
              </c:numCache>
            </c:numRef>
          </c:val>
          <c:extLst>
            <c:ext xmlns:c16="http://schemas.microsoft.com/office/drawing/2014/chart" uri="{C3380CC4-5D6E-409C-BE32-E72D297353CC}">
              <c16:uniqueId val="{00000003-E688-401E-A795-4A16FB295B5D}"/>
            </c:ext>
          </c:extLst>
        </c:ser>
        <c:ser>
          <c:idx val="4"/>
          <c:order val="4"/>
          <c:tx>
            <c:strRef>
              <c:f>Sheet2!$A$7</c:f>
              <c:strCache>
                <c:ptCount val="1"/>
                <c:pt idx="0">
                  <c:v>Saudi arabia</c:v>
                </c:pt>
              </c:strCache>
            </c:strRef>
          </c:tx>
          <c:spPr>
            <a:solidFill>
              <a:schemeClr val="accent5"/>
            </a:solidFill>
            <a:ln>
              <a:noFill/>
            </a:ln>
            <a:effectLst/>
          </c:spPr>
          <c:invertIfNegative val="0"/>
          <c:cat>
            <c:strRef>
              <c:f>Sheet2!$B$1:$L$1</c:f>
              <c:strCache>
                <c:ptCount val="11"/>
                <c:pt idx="0">
                  <c:v>Influenza</c:v>
                </c:pt>
                <c:pt idx="1">
                  <c:v> Measles</c:v>
                </c:pt>
                <c:pt idx="2">
                  <c:v> Chikungunya</c:v>
                </c:pt>
                <c:pt idx="3">
                  <c:v> Yellow fever</c:v>
                </c:pt>
                <c:pt idx="4">
                  <c:v> Dengue fever</c:v>
                </c:pt>
                <c:pt idx="5">
                  <c:v> Malaria</c:v>
                </c:pt>
                <c:pt idx="6">
                  <c:v> Tuberculosis</c:v>
                </c:pt>
                <c:pt idx="7">
                  <c:v> Asthma</c:v>
                </c:pt>
                <c:pt idx="8">
                  <c:v>Herpes simplex</c:v>
                </c:pt>
                <c:pt idx="9">
                  <c:v> Gastroenteritis</c:v>
                </c:pt>
                <c:pt idx="10">
                  <c:v> Viral pneumonia</c:v>
                </c:pt>
              </c:strCache>
            </c:strRef>
          </c:cat>
          <c:val>
            <c:numRef>
              <c:f>Sheet2!$B$7:$L$7</c:f>
              <c:numCache>
                <c:formatCode>General</c:formatCode>
                <c:ptCount val="11"/>
                <c:pt idx="0">
                  <c:v>42</c:v>
                </c:pt>
                <c:pt idx="1">
                  <c:v>11</c:v>
                </c:pt>
                <c:pt idx="2">
                  <c:v>5</c:v>
                </c:pt>
                <c:pt idx="3">
                  <c:v>3</c:v>
                </c:pt>
                <c:pt idx="4">
                  <c:v>4</c:v>
                </c:pt>
                <c:pt idx="5">
                  <c:v>11</c:v>
                </c:pt>
                <c:pt idx="6">
                  <c:v>5</c:v>
                </c:pt>
                <c:pt idx="7">
                  <c:v>3</c:v>
                </c:pt>
                <c:pt idx="8">
                  <c:v>5</c:v>
                </c:pt>
                <c:pt idx="9">
                  <c:v>4</c:v>
                </c:pt>
                <c:pt idx="10">
                  <c:v>9</c:v>
                </c:pt>
              </c:numCache>
            </c:numRef>
          </c:val>
          <c:extLst>
            <c:ext xmlns:c16="http://schemas.microsoft.com/office/drawing/2014/chart" uri="{C3380CC4-5D6E-409C-BE32-E72D297353CC}">
              <c16:uniqueId val="{00000004-E688-401E-A795-4A16FB295B5D}"/>
            </c:ext>
          </c:extLst>
        </c:ser>
        <c:ser>
          <c:idx val="5"/>
          <c:order val="5"/>
          <c:tx>
            <c:strRef>
              <c:f>Sheet2!$A$8</c:f>
              <c:strCache>
                <c:ptCount val="1"/>
                <c:pt idx="0">
                  <c:v>Japan</c:v>
                </c:pt>
              </c:strCache>
            </c:strRef>
          </c:tx>
          <c:spPr>
            <a:solidFill>
              <a:schemeClr val="accent6"/>
            </a:solidFill>
            <a:ln>
              <a:noFill/>
            </a:ln>
            <a:effectLst/>
          </c:spPr>
          <c:invertIfNegative val="0"/>
          <c:cat>
            <c:strRef>
              <c:f>Sheet2!$B$1:$L$1</c:f>
              <c:strCache>
                <c:ptCount val="11"/>
                <c:pt idx="0">
                  <c:v>Influenza</c:v>
                </c:pt>
                <c:pt idx="1">
                  <c:v> Measles</c:v>
                </c:pt>
                <c:pt idx="2">
                  <c:v> Chikungunya</c:v>
                </c:pt>
                <c:pt idx="3">
                  <c:v> Yellow fever</c:v>
                </c:pt>
                <c:pt idx="4">
                  <c:v> Dengue fever</c:v>
                </c:pt>
                <c:pt idx="5">
                  <c:v> Malaria</c:v>
                </c:pt>
                <c:pt idx="6">
                  <c:v> Tuberculosis</c:v>
                </c:pt>
                <c:pt idx="7">
                  <c:v> Asthma</c:v>
                </c:pt>
                <c:pt idx="8">
                  <c:v>Herpes simplex</c:v>
                </c:pt>
                <c:pt idx="9">
                  <c:v> Gastroenteritis</c:v>
                </c:pt>
                <c:pt idx="10">
                  <c:v> Viral pneumonia</c:v>
                </c:pt>
              </c:strCache>
            </c:strRef>
          </c:cat>
          <c:val>
            <c:numRef>
              <c:f>Sheet2!$B$8:$L$8</c:f>
              <c:numCache>
                <c:formatCode>General</c:formatCode>
                <c:ptCount val="11"/>
                <c:pt idx="0">
                  <c:v>51</c:v>
                </c:pt>
                <c:pt idx="1">
                  <c:v>10</c:v>
                </c:pt>
                <c:pt idx="2">
                  <c:v>10</c:v>
                </c:pt>
                <c:pt idx="3">
                  <c:v>7</c:v>
                </c:pt>
                <c:pt idx="4">
                  <c:v>9</c:v>
                </c:pt>
                <c:pt idx="5">
                  <c:v>9</c:v>
                </c:pt>
                <c:pt idx="6">
                  <c:v>5</c:v>
                </c:pt>
                <c:pt idx="7">
                  <c:v>3</c:v>
                </c:pt>
                <c:pt idx="8">
                  <c:v>9</c:v>
                </c:pt>
                <c:pt idx="9">
                  <c:v>13</c:v>
                </c:pt>
                <c:pt idx="10">
                  <c:v>11</c:v>
                </c:pt>
              </c:numCache>
            </c:numRef>
          </c:val>
          <c:extLst>
            <c:ext xmlns:c16="http://schemas.microsoft.com/office/drawing/2014/chart" uri="{C3380CC4-5D6E-409C-BE32-E72D297353CC}">
              <c16:uniqueId val="{00000005-E688-401E-A795-4A16FB295B5D}"/>
            </c:ext>
          </c:extLst>
        </c:ser>
        <c:ser>
          <c:idx val="6"/>
          <c:order val="6"/>
          <c:tx>
            <c:strRef>
              <c:f>Sheet2!$A$9</c:f>
              <c:strCache>
                <c:ptCount val="1"/>
                <c:pt idx="0">
                  <c:v>Italy </c:v>
                </c:pt>
              </c:strCache>
            </c:strRef>
          </c:tx>
          <c:spPr>
            <a:solidFill>
              <a:schemeClr val="accent1">
                <a:lumMod val="60000"/>
              </a:schemeClr>
            </a:solidFill>
            <a:ln>
              <a:noFill/>
            </a:ln>
            <a:effectLst/>
          </c:spPr>
          <c:invertIfNegative val="0"/>
          <c:cat>
            <c:strRef>
              <c:f>Sheet2!$B$1:$L$1</c:f>
              <c:strCache>
                <c:ptCount val="11"/>
                <c:pt idx="0">
                  <c:v>Influenza</c:v>
                </c:pt>
                <c:pt idx="1">
                  <c:v> Measles</c:v>
                </c:pt>
                <c:pt idx="2">
                  <c:v> Chikungunya</c:v>
                </c:pt>
                <c:pt idx="3">
                  <c:v> Yellow fever</c:v>
                </c:pt>
                <c:pt idx="4">
                  <c:v> Dengue fever</c:v>
                </c:pt>
                <c:pt idx="5">
                  <c:v> Malaria</c:v>
                </c:pt>
                <c:pt idx="6">
                  <c:v> Tuberculosis</c:v>
                </c:pt>
                <c:pt idx="7">
                  <c:v> Asthma</c:v>
                </c:pt>
                <c:pt idx="8">
                  <c:v>Herpes simplex</c:v>
                </c:pt>
                <c:pt idx="9">
                  <c:v> Gastroenteritis</c:v>
                </c:pt>
                <c:pt idx="10">
                  <c:v> Viral pneumonia</c:v>
                </c:pt>
              </c:strCache>
            </c:strRef>
          </c:cat>
          <c:val>
            <c:numRef>
              <c:f>Sheet2!$B$9:$L$9</c:f>
              <c:numCache>
                <c:formatCode>General</c:formatCode>
                <c:ptCount val="11"/>
                <c:pt idx="0">
                  <c:v>82</c:v>
                </c:pt>
                <c:pt idx="1">
                  <c:v>10</c:v>
                </c:pt>
                <c:pt idx="2">
                  <c:v>10</c:v>
                </c:pt>
                <c:pt idx="3">
                  <c:v>6</c:v>
                </c:pt>
                <c:pt idx="4">
                  <c:v>7</c:v>
                </c:pt>
                <c:pt idx="5">
                  <c:v>15</c:v>
                </c:pt>
                <c:pt idx="6">
                  <c:v>16</c:v>
                </c:pt>
                <c:pt idx="7">
                  <c:v>9</c:v>
                </c:pt>
                <c:pt idx="8">
                  <c:v>7</c:v>
                </c:pt>
                <c:pt idx="9">
                  <c:v>6</c:v>
                </c:pt>
                <c:pt idx="10">
                  <c:v>9</c:v>
                </c:pt>
              </c:numCache>
            </c:numRef>
          </c:val>
          <c:extLst>
            <c:ext xmlns:c16="http://schemas.microsoft.com/office/drawing/2014/chart" uri="{C3380CC4-5D6E-409C-BE32-E72D297353CC}">
              <c16:uniqueId val="{00000006-E688-401E-A795-4A16FB295B5D}"/>
            </c:ext>
          </c:extLst>
        </c:ser>
        <c:ser>
          <c:idx val="7"/>
          <c:order val="7"/>
          <c:tx>
            <c:strRef>
              <c:f>Sheet2!$A$10</c:f>
              <c:strCache>
                <c:ptCount val="1"/>
                <c:pt idx="0">
                  <c:v>India</c:v>
                </c:pt>
              </c:strCache>
            </c:strRef>
          </c:tx>
          <c:spPr>
            <a:solidFill>
              <a:schemeClr val="accent2">
                <a:lumMod val="60000"/>
              </a:schemeClr>
            </a:solidFill>
            <a:ln>
              <a:noFill/>
            </a:ln>
            <a:effectLst/>
          </c:spPr>
          <c:invertIfNegative val="0"/>
          <c:cat>
            <c:strRef>
              <c:f>Sheet2!$B$1:$L$1</c:f>
              <c:strCache>
                <c:ptCount val="11"/>
                <c:pt idx="0">
                  <c:v>Influenza</c:v>
                </c:pt>
                <c:pt idx="1">
                  <c:v> Measles</c:v>
                </c:pt>
                <c:pt idx="2">
                  <c:v> Chikungunya</c:v>
                </c:pt>
                <c:pt idx="3">
                  <c:v> Yellow fever</c:v>
                </c:pt>
                <c:pt idx="4">
                  <c:v> Dengue fever</c:v>
                </c:pt>
                <c:pt idx="5">
                  <c:v> Malaria</c:v>
                </c:pt>
                <c:pt idx="6">
                  <c:v> Tuberculosis</c:v>
                </c:pt>
                <c:pt idx="7">
                  <c:v> Asthma</c:v>
                </c:pt>
                <c:pt idx="8">
                  <c:v>Herpes simplex</c:v>
                </c:pt>
                <c:pt idx="9">
                  <c:v> Gastroenteritis</c:v>
                </c:pt>
                <c:pt idx="10">
                  <c:v> Viral pneumonia</c:v>
                </c:pt>
              </c:strCache>
            </c:strRef>
          </c:cat>
          <c:val>
            <c:numRef>
              <c:f>Sheet2!$B$10:$L$10</c:f>
              <c:numCache>
                <c:formatCode>General</c:formatCode>
                <c:ptCount val="11"/>
                <c:pt idx="0">
                  <c:v>45</c:v>
                </c:pt>
                <c:pt idx="1">
                  <c:v>15</c:v>
                </c:pt>
                <c:pt idx="2">
                  <c:v>12</c:v>
                </c:pt>
                <c:pt idx="3">
                  <c:v>8</c:v>
                </c:pt>
                <c:pt idx="4">
                  <c:v>10</c:v>
                </c:pt>
                <c:pt idx="5">
                  <c:v>13</c:v>
                </c:pt>
                <c:pt idx="6">
                  <c:v>10</c:v>
                </c:pt>
                <c:pt idx="7">
                  <c:v>5</c:v>
                </c:pt>
                <c:pt idx="8">
                  <c:v>4</c:v>
                </c:pt>
                <c:pt idx="9">
                  <c:v>6</c:v>
                </c:pt>
                <c:pt idx="10">
                  <c:v>6</c:v>
                </c:pt>
              </c:numCache>
            </c:numRef>
          </c:val>
          <c:extLst>
            <c:ext xmlns:c16="http://schemas.microsoft.com/office/drawing/2014/chart" uri="{C3380CC4-5D6E-409C-BE32-E72D297353CC}">
              <c16:uniqueId val="{00000007-E688-401E-A795-4A16FB295B5D}"/>
            </c:ext>
          </c:extLst>
        </c:ser>
        <c:ser>
          <c:idx val="8"/>
          <c:order val="8"/>
          <c:tx>
            <c:strRef>
              <c:f>Sheet2!$A$11</c:f>
              <c:strCache>
                <c:ptCount val="1"/>
                <c:pt idx="0">
                  <c:v>Hong Kong</c:v>
                </c:pt>
              </c:strCache>
            </c:strRef>
          </c:tx>
          <c:spPr>
            <a:solidFill>
              <a:schemeClr val="accent3">
                <a:lumMod val="60000"/>
              </a:schemeClr>
            </a:solidFill>
            <a:ln>
              <a:noFill/>
            </a:ln>
            <a:effectLst/>
          </c:spPr>
          <c:invertIfNegative val="0"/>
          <c:cat>
            <c:strRef>
              <c:f>Sheet2!$B$1:$L$1</c:f>
              <c:strCache>
                <c:ptCount val="11"/>
                <c:pt idx="0">
                  <c:v>Influenza</c:v>
                </c:pt>
                <c:pt idx="1">
                  <c:v> Measles</c:v>
                </c:pt>
                <c:pt idx="2">
                  <c:v> Chikungunya</c:v>
                </c:pt>
                <c:pt idx="3">
                  <c:v> Yellow fever</c:v>
                </c:pt>
                <c:pt idx="4">
                  <c:v> Dengue fever</c:v>
                </c:pt>
                <c:pt idx="5">
                  <c:v> Malaria</c:v>
                </c:pt>
                <c:pt idx="6">
                  <c:v> Tuberculosis</c:v>
                </c:pt>
                <c:pt idx="7">
                  <c:v> Asthma</c:v>
                </c:pt>
                <c:pt idx="8">
                  <c:v>Herpes simplex</c:v>
                </c:pt>
                <c:pt idx="9">
                  <c:v> Gastroenteritis</c:v>
                </c:pt>
                <c:pt idx="10">
                  <c:v> Viral pneumonia</c:v>
                </c:pt>
              </c:strCache>
            </c:strRef>
          </c:cat>
          <c:val>
            <c:numRef>
              <c:f>Sheet2!$B$11:$L$11</c:f>
              <c:numCache>
                <c:formatCode>General</c:formatCode>
                <c:ptCount val="11"/>
                <c:pt idx="0">
                  <c:v>127</c:v>
                </c:pt>
                <c:pt idx="1">
                  <c:v>26</c:v>
                </c:pt>
                <c:pt idx="2">
                  <c:v>11</c:v>
                </c:pt>
                <c:pt idx="3">
                  <c:v>9</c:v>
                </c:pt>
                <c:pt idx="4">
                  <c:v>8</c:v>
                </c:pt>
                <c:pt idx="5">
                  <c:v>11</c:v>
                </c:pt>
                <c:pt idx="6">
                  <c:v>17</c:v>
                </c:pt>
                <c:pt idx="7">
                  <c:v>21</c:v>
                </c:pt>
                <c:pt idx="8">
                  <c:v>7</c:v>
                </c:pt>
                <c:pt idx="9">
                  <c:v>20</c:v>
                </c:pt>
                <c:pt idx="10">
                  <c:v>17</c:v>
                </c:pt>
              </c:numCache>
            </c:numRef>
          </c:val>
          <c:extLst>
            <c:ext xmlns:c16="http://schemas.microsoft.com/office/drawing/2014/chart" uri="{C3380CC4-5D6E-409C-BE32-E72D297353CC}">
              <c16:uniqueId val="{00000008-E688-401E-A795-4A16FB295B5D}"/>
            </c:ext>
          </c:extLst>
        </c:ser>
        <c:ser>
          <c:idx val="9"/>
          <c:order val="9"/>
          <c:tx>
            <c:strRef>
              <c:f>Sheet2!$A$12</c:f>
              <c:strCache>
                <c:ptCount val="1"/>
                <c:pt idx="0">
                  <c:v>Germany</c:v>
                </c:pt>
              </c:strCache>
            </c:strRef>
          </c:tx>
          <c:spPr>
            <a:solidFill>
              <a:schemeClr val="accent4">
                <a:lumMod val="60000"/>
              </a:schemeClr>
            </a:solidFill>
            <a:ln>
              <a:noFill/>
            </a:ln>
            <a:effectLst/>
          </c:spPr>
          <c:invertIfNegative val="0"/>
          <c:cat>
            <c:strRef>
              <c:f>Sheet2!$B$1:$L$1</c:f>
              <c:strCache>
                <c:ptCount val="11"/>
                <c:pt idx="0">
                  <c:v>Influenza</c:v>
                </c:pt>
                <c:pt idx="1">
                  <c:v> Measles</c:v>
                </c:pt>
                <c:pt idx="2">
                  <c:v> Chikungunya</c:v>
                </c:pt>
                <c:pt idx="3">
                  <c:v> Yellow fever</c:v>
                </c:pt>
                <c:pt idx="4">
                  <c:v> Dengue fever</c:v>
                </c:pt>
                <c:pt idx="5">
                  <c:v> Malaria</c:v>
                </c:pt>
                <c:pt idx="6">
                  <c:v> Tuberculosis</c:v>
                </c:pt>
                <c:pt idx="7">
                  <c:v> Asthma</c:v>
                </c:pt>
                <c:pt idx="8">
                  <c:v>Herpes simplex</c:v>
                </c:pt>
                <c:pt idx="9">
                  <c:v> Gastroenteritis</c:v>
                </c:pt>
                <c:pt idx="10">
                  <c:v> Viral pneumonia</c:v>
                </c:pt>
              </c:strCache>
            </c:strRef>
          </c:cat>
          <c:val>
            <c:numRef>
              <c:f>Sheet2!$B$12:$L$12</c:f>
              <c:numCache>
                <c:formatCode>General</c:formatCode>
                <c:ptCount val="11"/>
                <c:pt idx="0">
                  <c:v>38</c:v>
                </c:pt>
                <c:pt idx="1">
                  <c:v>15</c:v>
                </c:pt>
                <c:pt idx="2">
                  <c:v>9</c:v>
                </c:pt>
                <c:pt idx="3">
                  <c:v>8</c:v>
                </c:pt>
                <c:pt idx="4">
                  <c:v>8</c:v>
                </c:pt>
                <c:pt idx="5">
                  <c:v>8</c:v>
                </c:pt>
                <c:pt idx="6">
                  <c:v>6</c:v>
                </c:pt>
                <c:pt idx="7">
                  <c:v>3</c:v>
                </c:pt>
                <c:pt idx="8">
                  <c:v>8</c:v>
                </c:pt>
                <c:pt idx="9">
                  <c:v>6</c:v>
                </c:pt>
                <c:pt idx="10">
                  <c:v>5</c:v>
                </c:pt>
              </c:numCache>
            </c:numRef>
          </c:val>
          <c:extLst>
            <c:ext xmlns:c16="http://schemas.microsoft.com/office/drawing/2014/chart" uri="{C3380CC4-5D6E-409C-BE32-E72D297353CC}">
              <c16:uniqueId val="{00000009-E688-401E-A795-4A16FB295B5D}"/>
            </c:ext>
          </c:extLst>
        </c:ser>
        <c:ser>
          <c:idx val="10"/>
          <c:order val="10"/>
          <c:tx>
            <c:strRef>
              <c:f>Sheet2!$A$13</c:f>
              <c:strCache>
                <c:ptCount val="1"/>
                <c:pt idx="0">
                  <c:v>France</c:v>
                </c:pt>
              </c:strCache>
            </c:strRef>
          </c:tx>
          <c:spPr>
            <a:solidFill>
              <a:schemeClr val="accent5">
                <a:lumMod val="60000"/>
              </a:schemeClr>
            </a:solidFill>
            <a:ln>
              <a:noFill/>
            </a:ln>
            <a:effectLst/>
          </c:spPr>
          <c:invertIfNegative val="0"/>
          <c:cat>
            <c:strRef>
              <c:f>Sheet2!$B$1:$L$1</c:f>
              <c:strCache>
                <c:ptCount val="11"/>
                <c:pt idx="0">
                  <c:v>Influenza</c:v>
                </c:pt>
                <c:pt idx="1">
                  <c:v> Measles</c:v>
                </c:pt>
                <c:pt idx="2">
                  <c:v> Chikungunya</c:v>
                </c:pt>
                <c:pt idx="3">
                  <c:v> Yellow fever</c:v>
                </c:pt>
                <c:pt idx="4">
                  <c:v> Dengue fever</c:v>
                </c:pt>
                <c:pt idx="5">
                  <c:v> Malaria</c:v>
                </c:pt>
                <c:pt idx="6">
                  <c:v> Tuberculosis</c:v>
                </c:pt>
                <c:pt idx="7">
                  <c:v> Asthma</c:v>
                </c:pt>
                <c:pt idx="8">
                  <c:v>Herpes simplex</c:v>
                </c:pt>
                <c:pt idx="9">
                  <c:v> Gastroenteritis</c:v>
                </c:pt>
                <c:pt idx="10">
                  <c:v> Viral pneumonia</c:v>
                </c:pt>
              </c:strCache>
            </c:strRef>
          </c:cat>
          <c:val>
            <c:numRef>
              <c:f>Sheet2!$B$13:$L$13</c:f>
              <c:numCache>
                <c:formatCode>General</c:formatCode>
                <c:ptCount val="11"/>
                <c:pt idx="0">
                  <c:v>44</c:v>
                </c:pt>
                <c:pt idx="1">
                  <c:v>13</c:v>
                </c:pt>
                <c:pt idx="2">
                  <c:v>13</c:v>
                </c:pt>
                <c:pt idx="3">
                  <c:v>9</c:v>
                </c:pt>
                <c:pt idx="4">
                  <c:v>7</c:v>
                </c:pt>
                <c:pt idx="5">
                  <c:v>9</c:v>
                </c:pt>
                <c:pt idx="6">
                  <c:v>7</c:v>
                </c:pt>
                <c:pt idx="7">
                  <c:v>5</c:v>
                </c:pt>
                <c:pt idx="8">
                  <c:v>7</c:v>
                </c:pt>
                <c:pt idx="9">
                  <c:v>10</c:v>
                </c:pt>
                <c:pt idx="10">
                  <c:v>5</c:v>
                </c:pt>
              </c:numCache>
            </c:numRef>
          </c:val>
          <c:extLst>
            <c:ext xmlns:c16="http://schemas.microsoft.com/office/drawing/2014/chart" uri="{C3380CC4-5D6E-409C-BE32-E72D297353CC}">
              <c16:uniqueId val="{0000000A-E688-401E-A795-4A16FB295B5D}"/>
            </c:ext>
          </c:extLst>
        </c:ser>
        <c:ser>
          <c:idx val="11"/>
          <c:order val="11"/>
          <c:tx>
            <c:strRef>
              <c:f>Sheet2!$A$14</c:f>
              <c:strCache>
                <c:ptCount val="1"/>
                <c:pt idx="0">
                  <c:v>China</c:v>
                </c:pt>
              </c:strCache>
            </c:strRef>
          </c:tx>
          <c:spPr>
            <a:solidFill>
              <a:schemeClr val="accent6">
                <a:lumMod val="60000"/>
              </a:schemeClr>
            </a:solidFill>
            <a:ln>
              <a:noFill/>
            </a:ln>
            <a:effectLst/>
          </c:spPr>
          <c:invertIfNegative val="0"/>
          <c:cat>
            <c:strRef>
              <c:f>Sheet2!$B$1:$L$1</c:f>
              <c:strCache>
                <c:ptCount val="11"/>
                <c:pt idx="0">
                  <c:v>Influenza</c:v>
                </c:pt>
                <c:pt idx="1">
                  <c:v> Measles</c:v>
                </c:pt>
                <c:pt idx="2">
                  <c:v> Chikungunya</c:v>
                </c:pt>
                <c:pt idx="3">
                  <c:v> Yellow fever</c:v>
                </c:pt>
                <c:pt idx="4">
                  <c:v> Dengue fever</c:v>
                </c:pt>
                <c:pt idx="5">
                  <c:v> Malaria</c:v>
                </c:pt>
                <c:pt idx="6">
                  <c:v> Tuberculosis</c:v>
                </c:pt>
                <c:pt idx="7">
                  <c:v> Asthma</c:v>
                </c:pt>
                <c:pt idx="8">
                  <c:v>Herpes simplex</c:v>
                </c:pt>
                <c:pt idx="9">
                  <c:v> Gastroenteritis</c:v>
                </c:pt>
                <c:pt idx="10">
                  <c:v> Viral pneumonia</c:v>
                </c:pt>
              </c:strCache>
            </c:strRef>
          </c:cat>
          <c:val>
            <c:numRef>
              <c:f>Sheet2!$B$14:$L$14</c:f>
              <c:numCache>
                <c:formatCode>General</c:formatCode>
                <c:ptCount val="11"/>
                <c:pt idx="0">
                  <c:v>273</c:v>
                </c:pt>
                <c:pt idx="1">
                  <c:v>38</c:v>
                </c:pt>
                <c:pt idx="2">
                  <c:v>21</c:v>
                </c:pt>
                <c:pt idx="3">
                  <c:v>23</c:v>
                </c:pt>
                <c:pt idx="4">
                  <c:v>20</c:v>
                </c:pt>
                <c:pt idx="5">
                  <c:v>36</c:v>
                </c:pt>
                <c:pt idx="6">
                  <c:v>36</c:v>
                </c:pt>
                <c:pt idx="7">
                  <c:v>18</c:v>
                </c:pt>
                <c:pt idx="8">
                  <c:v>19</c:v>
                </c:pt>
                <c:pt idx="9">
                  <c:v>25</c:v>
                </c:pt>
                <c:pt idx="10">
                  <c:v>36</c:v>
                </c:pt>
              </c:numCache>
            </c:numRef>
          </c:val>
          <c:extLst>
            <c:ext xmlns:c16="http://schemas.microsoft.com/office/drawing/2014/chart" uri="{C3380CC4-5D6E-409C-BE32-E72D297353CC}">
              <c16:uniqueId val="{0000000B-E688-401E-A795-4A16FB295B5D}"/>
            </c:ext>
          </c:extLst>
        </c:ser>
        <c:ser>
          <c:idx val="12"/>
          <c:order val="12"/>
          <c:tx>
            <c:strRef>
              <c:f>Sheet2!$A$15</c:f>
              <c:strCache>
                <c:ptCount val="1"/>
                <c:pt idx="0">
                  <c:v>Brazil</c:v>
                </c:pt>
              </c:strCache>
            </c:strRef>
          </c:tx>
          <c:spPr>
            <a:solidFill>
              <a:schemeClr val="accent1">
                <a:lumMod val="80000"/>
                <a:lumOff val="20000"/>
              </a:schemeClr>
            </a:solidFill>
            <a:ln>
              <a:noFill/>
            </a:ln>
            <a:effectLst/>
          </c:spPr>
          <c:invertIfNegative val="0"/>
          <c:cat>
            <c:strRef>
              <c:f>Sheet2!$B$1:$L$1</c:f>
              <c:strCache>
                <c:ptCount val="11"/>
                <c:pt idx="0">
                  <c:v>Influenza</c:v>
                </c:pt>
                <c:pt idx="1">
                  <c:v> Measles</c:v>
                </c:pt>
                <c:pt idx="2">
                  <c:v> Chikungunya</c:v>
                </c:pt>
                <c:pt idx="3">
                  <c:v> Yellow fever</c:v>
                </c:pt>
                <c:pt idx="4">
                  <c:v> Dengue fever</c:v>
                </c:pt>
                <c:pt idx="5">
                  <c:v> Malaria</c:v>
                </c:pt>
                <c:pt idx="6">
                  <c:v> Tuberculosis</c:v>
                </c:pt>
                <c:pt idx="7">
                  <c:v> Asthma</c:v>
                </c:pt>
                <c:pt idx="8">
                  <c:v>Herpes simplex</c:v>
                </c:pt>
                <c:pt idx="9">
                  <c:v> Gastroenteritis</c:v>
                </c:pt>
                <c:pt idx="10">
                  <c:v> Viral pneumonia</c:v>
                </c:pt>
              </c:strCache>
            </c:strRef>
          </c:cat>
          <c:val>
            <c:numRef>
              <c:f>Sheet2!$B$15:$L$15</c:f>
              <c:numCache>
                <c:formatCode>General</c:formatCode>
                <c:ptCount val="11"/>
                <c:pt idx="0">
                  <c:v>38</c:v>
                </c:pt>
                <c:pt idx="1">
                  <c:v>11</c:v>
                </c:pt>
                <c:pt idx="2">
                  <c:v>34</c:v>
                </c:pt>
                <c:pt idx="3">
                  <c:v>28</c:v>
                </c:pt>
                <c:pt idx="4">
                  <c:v>21</c:v>
                </c:pt>
                <c:pt idx="5">
                  <c:v>18</c:v>
                </c:pt>
                <c:pt idx="6">
                  <c:v>9</c:v>
                </c:pt>
                <c:pt idx="7">
                  <c:v>2</c:v>
                </c:pt>
                <c:pt idx="8">
                  <c:v>3</c:v>
                </c:pt>
                <c:pt idx="9">
                  <c:v>2</c:v>
                </c:pt>
                <c:pt idx="10">
                  <c:v>3</c:v>
                </c:pt>
              </c:numCache>
            </c:numRef>
          </c:val>
          <c:extLst>
            <c:ext xmlns:c16="http://schemas.microsoft.com/office/drawing/2014/chart" uri="{C3380CC4-5D6E-409C-BE32-E72D297353CC}">
              <c16:uniqueId val="{0000000C-E688-401E-A795-4A16FB295B5D}"/>
            </c:ext>
          </c:extLst>
        </c:ser>
        <c:ser>
          <c:idx val="13"/>
          <c:order val="13"/>
          <c:tx>
            <c:strRef>
              <c:f>Sheet2!$A$3</c:f>
              <c:strCache>
                <c:ptCount val="1"/>
                <c:pt idx="0">
                  <c:v>Taiwan</c:v>
                </c:pt>
              </c:strCache>
            </c:strRef>
          </c:tx>
          <c:spPr>
            <a:solidFill>
              <a:schemeClr val="accent2">
                <a:lumMod val="80000"/>
                <a:lumOff val="20000"/>
              </a:schemeClr>
            </a:solidFill>
            <a:ln>
              <a:noFill/>
            </a:ln>
            <a:effectLst/>
          </c:spPr>
          <c:invertIfNegative val="0"/>
          <c:cat>
            <c:strRef>
              <c:f>Sheet2!$B$1:$L$1</c:f>
              <c:strCache>
                <c:ptCount val="11"/>
                <c:pt idx="0">
                  <c:v>Influenza</c:v>
                </c:pt>
                <c:pt idx="1">
                  <c:v> Measles</c:v>
                </c:pt>
                <c:pt idx="2">
                  <c:v> Chikungunya</c:v>
                </c:pt>
                <c:pt idx="3">
                  <c:v> Yellow fever</c:v>
                </c:pt>
                <c:pt idx="4">
                  <c:v> Dengue fever</c:v>
                </c:pt>
                <c:pt idx="5">
                  <c:v> Malaria</c:v>
                </c:pt>
                <c:pt idx="6">
                  <c:v> Tuberculosis</c:v>
                </c:pt>
                <c:pt idx="7">
                  <c:v> Asthma</c:v>
                </c:pt>
                <c:pt idx="8">
                  <c:v>Herpes simplex</c:v>
                </c:pt>
                <c:pt idx="9">
                  <c:v> Gastroenteritis</c:v>
                </c:pt>
                <c:pt idx="10">
                  <c:v> Viral pneumonia</c:v>
                </c:pt>
              </c:strCache>
            </c:strRef>
          </c:cat>
          <c:val>
            <c:numRef>
              <c:f>Sheet2!$B$3:$L$3</c:f>
              <c:numCache>
                <c:formatCode>General</c:formatCode>
                <c:ptCount val="11"/>
                <c:pt idx="0">
                  <c:v>36</c:v>
                </c:pt>
                <c:pt idx="1">
                  <c:v>4</c:v>
                </c:pt>
                <c:pt idx="2">
                  <c:v>3</c:v>
                </c:pt>
                <c:pt idx="3">
                  <c:v>3</c:v>
                </c:pt>
                <c:pt idx="4">
                  <c:v>4</c:v>
                </c:pt>
                <c:pt idx="5">
                  <c:v>3</c:v>
                </c:pt>
                <c:pt idx="6">
                  <c:v>3</c:v>
                </c:pt>
                <c:pt idx="7">
                  <c:v>4</c:v>
                </c:pt>
                <c:pt idx="8">
                  <c:v>1</c:v>
                </c:pt>
                <c:pt idx="9">
                  <c:v>4</c:v>
                </c:pt>
                <c:pt idx="10">
                  <c:v>5</c:v>
                </c:pt>
              </c:numCache>
            </c:numRef>
          </c:val>
          <c:extLst>
            <c:ext xmlns:c16="http://schemas.microsoft.com/office/drawing/2014/chart" uri="{C3380CC4-5D6E-409C-BE32-E72D297353CC}">
              <c16:uniqueId val="{0000000D-E688-401E-A795-4A16FB295B5D}"/>
            </c:ext>
          </c:extLst>
        </c:ser>
        <c:ser>
          <c:idx val="14"/>
          <c:order val="14"/>
          <c:tx>
            <c:strRef>
              <c:f>Sheet2!$A$16</c:f>
              <c:strCache>
                <c:ptCount val="1"/>
                <c:pt idx="0">
                  <c:v>Australia</c:v>
                </c:pt>
              </c:strCache>
            </c:strRef>
          </c:tx>
          <c:spPr>
            <a:solidFill>
              <a:schemeClr val="accent3">
                <a:lumMod val="80000"/>
                <a:lumOff val="20000"/>
              </a:schemeClr>
            </a:solidFill>
            <a:ln>
              <a:noFill/>
            </a:ln>
            <a:effectLst/>
          </c:spPr>
          <c:invertIfNegative val="0"/>
          <c:cat>
            <c:strRef>
              <c:f>Sheet2!$B$1:$L$1</c:f>
              <c:strCache>
                <c:ptCount val="11"/>
                <c:pt idx="0">
                  <c:v>Influenza</c:v>
                </c:pt>
                <c:pt idx="1">
                  <c:v> Measles</c:v>
                </c:pt>
                <c:pt idx="2">
                  <c:v> Chikungunya</c:v>
                </c:pt>
                <c:pt idx="3">
                  <c:v> Yellow fever</c:v>
                </c:pt>
                <c:pt idx="4">
                  <c:v> Dengue fever</c:v>
                </c:pt>
                <c:pt idx="5">
                  <c:v> Malaria</c:v>
                </c:pt>
                <c:pt idx="6">
                  <c:v> Tuberculosis</c:v>
                </c:pt>
                <c:pt idx="7">
                  <c:v> Asthma</c:v>
                </c:pt>
                <c:pt idx="8">
                  <c:v>Herpes simplex</c:v>
                </c:pt>
                <c:pt idx="9">
                  <c:v> Gastroenteritis</c:v>
                </c:pt>
                <c:pt idx="10">
                  <c:v> Viral pneumonia</c:v>
                </c:pt>
              </c:strCache>
            </c:strRef>
          </c:cat>
          <c:val>
            <c:numRef>
              <c:f>Sheet2!$B$16:$L$16</c:f>
              <c:numCache>
                <c:formatCode>General</c:formatCode>
                <c:ptCount val="11"/>
                <c:pt idx="0">
                  <c:v>51</c:v>
                </c:pt>
                <c:pt idx="1">
                  <c:v>17</c:v>
                </c:pt>
                <c:pt idx="2">
                  <c:v>19</c:v>
                </c:pt>
                <c:pt idx="3">
                  <c:v>10</c:v>
                </c:pt>
                <c:pt idx="4">
                  <c:v>9</c:v>
                </c:pt>
                <c:pt idx="5">
                  <c:v>6</c:v>
                </c:pt>
                <c:pt idx="6">
                  <c:v>7</c:v>
                </c:pt>
                <c:pt idx="7">
                  <c:v>7</c:v>
                </c:pt>
                <c:pt idx="8">
                  <c:v>9</c:v>
                </c:pt>
                <c:pt idx="9">
                  <c:v>9</c:v>
                </c:pt>
                <c:pt idx="10">
                  <c:v>2</c:v>
                </c:pt>
              </c:numCache>
            </c:numRef>
          </c:val>
          <c:extLst>
            <c:ext xmlns:c16="http://schemas.microsoft.com/office/drawing/2014/chart" uri="{C3380CC4-5D6E-409C-BE32-E72D297353CC}">
              <c16:uniqueId val="{0000000E-E688-401E-A795-4A16FB295B5D}"/>
            </c:ext>
          </c:extLst>
        </c:ser>
        <c:dLbls>
          <c:showLegendKey val="0"/>
          <c:showVal val="0"/>
          <c:showCatName val="0"/>
          <c:showSerName val="0"/>
          <c:showPercent val="0"/>
          <c:showBubbleSize val="0"/>
        </c:dLbls>
        <c:gapWidth val="150"/>
        <c:overlap val="100"/>
        <c:axId val="410360719"/>
        <c:axId val="1884931231"/>
      </c:barChart>
      <c:catAx>
        <c:axId val="41036071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884931231"/>
        <c:crosses val="autoZero"/>
        <c:auto val="1"/>
        <c:lblAlgn val="ctr"/>
        <c:lblOffset val="100"/>
        <c:noMultiLvlLbl val="0"/>
      </c:catAx>
      <c:valAx>
        <c:axId val="188493123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410360719"/>
        <c:crosses val="autoZero"/>
        <c:crossBetween val="between"/>
      </c:valAx>
      <c:spPr>
        <a:noFill/>
        <a:ln>
          <a:noFill/>
        </a:ln>
        <a:effectLst/>
      </c:spPr>
    </c:plotArea>
    <c:legend>
      <c:legendPos val="b"/>
      <c:layout>
        <c:manualLayout>
          <c:xMode val="edge"/>
          <c:yMode val="edge"/>
          <c:x val="9.3352865975690336E-5"/>
          <c:y val="0.88338455686501349"/>
          <c:w val="0.99990664841124488"/>
          <c:h val="0.10836307055437029"/>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solidFill>
        <a:schemeClr val="tx1"/>
      </a:solidFill>
    </a:ln>
    <a:effectLst/>
  </c:spPr>
  <c:txPr>
    <a:bodyPr/>
    <a:lstStyle/>
    <a:p>
      <a:pPr>
        <a:defRPr sz="16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0C202A-9A5A-4FAB-B0A6-3C9508CE1639}" type="datetimeFigureOut">
              <a:rPr lang="en-IN" smtClean="0"/>
              <a:t>10-09-2020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B4F00E-8953-4C10-9E32-400CAD632509}" type="slidenum">
              <a:rPr lang="en-IN" smtClean="0"/>
              <a:t>‹#›</a:t>
            </a:fld>
            <a:endParaRPr lang="en-IN"/>
          </a:p>
        </p:txBody>
      </p:sp>
    </p:spTree>
    <p:extLst>
      <p:ext uri="{BB962C8B-B14F-4D97-AF65-F5344CB8AC3E}">
        <p14:creationId xmlns:p14="http://schemas.microsoft.com/office/powerpoint/2010/main" val="4145924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1</a:t>
            </a:fld>
            <a:endParaRPr lang="en-IN"/>
          </a:p>
        </p:txBody>
      </p:sp>
    </p:spTree>
    <p:extLst>
      <p:ext uri="{BB962C8B-B14F-4D97-AF65-F5344CB8AC3E}">
        <p14:creationId xmlns:p14="http://schemas.microsoft.com/office/powerpoint/2010/main" val="3851918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Annotations are biological terms or relations, such as diseases, chemicals or protein interactions, which can be highlighted for readers on abstracts and full text articles. These terms are identified by text mining algorithms, developed by a variety of text mining groups.</a:t>
            </a:r>
          </a:p>
          <a:p>
            <a:r>
              <a:rPr lang="en-US" dirty="0"/>
              <a:t>Entity in context - results.xml</a:t>
            </a:r>
          </a:p>
          <a:p>
            <a:endParaRPr lang="en-US" dirty="0"/>
          </a:p>
          <a:p>
            <a:r>
              <a:rPr lang="en-US" dirty="0"/>
              <a:t>Globalizing search</a:t>
            </a:r>
          </a:p>
          <a:p>
            <a:endParaRPr lang="en-US" dirty="0"/>
          </a:p>
          <a:p>
            <a:r>
              <a:rPr lang="en-US" dirty="0">
                <a:sym typeface="Wingdings" panose="05000000000000000000" pitchFamily="2" charset="2"/>
              </a:rPr>
              <a:t>Aim</a:t>
            </a:r>
          </a:p>
          <a:p>
            <a:pPr lvl="1"/>
            <a:r>
              <a:rPr lang="en-US" dirty="0"/>
              <a:t>Identify words and phrases in documents</a:t>
            </a:r>
          </a:p>
          <a:p>
            <a:pPr lvl="1"/>
            <a:r>
              <a:rPr lang="en-US" dirty="0"/>
              <a:t>Provide links to their context (</a:t>
            </a:r>
            <a:r>
              <a:rPr lang="en-US" b="1" dirty="0"/>
              <a:t>ontologies</a:t>
            </a:r>
            <a:r>
              <a:rPr lang="en-US" dirty="0"/>
              <a:t>)</a:t>
            </a:r>
          </a:p>
          <a:p>
            <a:endParaRPr lang="en-US" dirty="0"/>
          </a:p>
        </p:txBody>
      </p:sp>
      <p:sp>
        <p:nvSpPr>
          <p:cNvPr id="4" name="Slide Number Placeholder 3"/>
          <p:cNvSpPr>
            <a:spLocks noGrp="1"/>
          </p:cNvSpPr>
          <p:nvPr>
            <p:ph type="sldNum" sz="quarter" idx="5"/>
          </p:nvPr>
        </p:nvSpPr>
        <p:spPr/>
        <p:txBody>
          <a:bodyPr/>
          <a:lstStyle/>
          <a:p>
            <a:fld id="{B2B4F00E-8953-4C10-9E32-400CAD632509}" type="slidenum">
              <a:rPr lang="en-IN" smtClean="0"/>
              <a:t>10</a:t>
            </a:fld>
            <a:endParaRPr lang="en-IN"/>
          </a:p>
        </p:txBody>
      </p:sp>
    </p:spTree>
    <p:extLst>
      <p:ext uri="{BB962C8B-B14F-4D97-AF65-F5344CB8AC3E}">
        <p14:creationId xmlns:p14="http://schemas.microsoft.com/office/powerpoint/2010/main" val="1937009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Wikidata</a:t>
            </a:r>
            <a:r>
              <a:rPr lang="en-IN" dirty="0"/>
              <a:t> and Wikipedia globe </a:t>
            </a:r>
          </a:p>
          <a:p>
            <a:r>
              <a:rPr lang="en-IN" dirty="0"/>
              <a:t>Slide for </a:t>
            </a:r>
            <a:r>
              <a:rPr lang="en-IN" dirty="0" err="1"/>
              <a:t>minicopus</a:t>
            </a:r>
            <a:endParaRPr lang="en-IN" dirty="0"/>
          </a:p>
          <a:p>
            <a:r>
              <a:rPr lang="en-IN" dirty="0"/>
              <a:t>Make it clearer __ explain well </a:t>
            </a:r>
          </a:p>
          <a:p>
            <a:endParaRPr lang="en-IN" dirty="0"/>
          </a:p>
          <a:p>
            <a:r>
              <a:rPr lang="en-IN" dirty="0"/>
              <a:t>Explain zoonosis </a:t>
            </a:r>
          </a:p>
          <a:p>
            <a:r>
              <a:rPr lang="en-IN" dirty="0"/>
              <a:t>Dictionaries are often called ontology</a:t>
            </a:r>
          </a:p>
          <a:p>
            <a:pPr marL="0" marR="0" lvl="0" indent="0" algn="l" defTabSz="914400" rtl="0" eaLnBrk="1" fontAlgn="auto" latinLnBrk="0" hangingPunct="1">
              <a:lnSpc>
                <a:spcPct val="100000"/>
              </a:lnSpc>
              <a:spcBef>
                <a:spcPts val="0"/>
              </a:spcBef>
              <a:spcAft>
                <a:spcPts val="0"/>
              </a:spcAft>
              <a:buClrTx/>
              <a:buSzTx/>
              <a:buFontTx/>
              <a:buNone/>
              <a:tabLst/>
              <a:defRPr/>
            </a:pPr>
            <a:r>
              <a:rPr lang="en-IN" i="1" dirty="0"/>
              <a:t>Critical for annotations and Ontology </a:t>
            </a:r>
          </a:p>
          <a:p>
            <a:endParaRPr lang="en-IN" dirty="0"/>
          </a:p>
          <a:p>
            <a:r>
              <a:rPr lang="en-IN" dirty="0"/>
              <a:t>Ontology</a:t>
            </a:r>
          </a:p>
        </p:txBody>
      </p:sp>
      <p:sp>
        <p:nvSpPr>
          <p:cNvPr id="4" name="Slide Number Placeholder 3"/>
          <p:cNvSpPr>
            <a:spLocks noGrp="1"/>
          </p:cNvSpPr>
          <p:nvPr>
            <p:ph type="sldNum" sz="quarter" idx="5"/>
          </p:nvPr>
        </p:nvSpPr>
        <p:spPr/>
        <p:txBody>
          <a:bodyPr/>
          <a:lstStyle/>
          <a:p>
            <a:fld id="{B2B4F00E-8953-4C10-9E32-400CAD632509}" type="slidenum">
              <a:rPr lang="en-IN" smtClean="0"/>
              <a:t>11</a:t>
            </a:fld>
            <a:endParaRPr lang="en-IN"/>
          </a:p>
        </p:txBody>
      </p:sp>
    </p:spTree>
    <p:extLst>
      <p:ext uri="{BB962C8B-B14F-4D97-AF65-F5344CB8AC3E}">
        <p14:creationId xmlns:p14="http://schemas.microsoft.com/office/powerpoint/2010/main" val="479619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less jargon</a:t>
            </a:r>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12</a:t>
            </a:fld>
            <a:endParaRPr lang="en-IN"/>
          </a:p>
        </p:txBody>
      </p:sp>
    </p:spTree>
    <p:extLst>
      <p:ext uri="{BB962C8B-B14F-4D97-AF65-F5344CB8AC3E}">
        <p14:creationId xmlns:p14="http://schemas.microsoft.com/office/powerpoint/2010/main" val="883979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Scissors  cutting the paper (introduction etc.) </a:t>
            </a:r>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13</a:t>
            </a:fld>
            <a:endParaRPr lang="en-IN"/>
          </a:p>
        </p:txBody>
      </p:sp>
    </p:spTree>
    <p:extLst>
      <p:ext uri="{BB962C8B-B14F-4D97-AF65-F5344CB8AC3E}">
        <p14:creationId xmlns:p14="http://schemas.microsoft.com/office/powerpoint/2010/main" val="404323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Scissors  cutting the paper (introduction etc.) </a:t>
            </a:r>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14</a:t>
            </a:fld>
            <a:endParaRPr lang="en-IN"/>
          </a:p>
        </p:txBody>
      </p:sp>
    </p:spTree>
    <p:extLst>
      <p:ext uri="{BB962C8B-B14F-4D97-AF65-F5344CB8AC3E}">
        <p14:creationId xmlns:p14="http://schemas.microsoft.com/office/powerpoint/2010/main" val="38503497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Wikidata</a:t>
            </a:r>
            <a:r>
              <a:rPr lang="en-IN" dirty="0"/>
              <a:t> and Wikipedia globe </a:t>
            </a:r>
          </a:p>
          <a:p>
            <a:r>
              <a:rPr lang="en-IN" dirty="0"/>
              <a:t>Slide for </a:t>
            </a:r>
            <a:r>
              <a:rPr lang="en-IN" dirty="0" err="1"/>
              <a:t>minicopus</a:t>
            </a:r>
            <a:endParaRPr lang="en-IN" dirty="0"/>
          </a:p>
          <a:p>
            <a:r>
              <a:rPr lang="en-IN" dirty="0"/>
              <a:t>Image of the people involved in each project</a:t>
            </a:r>
          </a:p>
          <a:p>
            <a:r>
              <a:rPr lang="en-IN" dirty="0"/>
              <a:t>Numbers if we do not limit the search </a:t>
            </a:r>
          </a:p>
          <a:p>
            <a:endParaRPr lang="en-IN" dirty="0"/>
          </a:p>
          <a:p>
            <a:r>
              <a:rPr lang="en-IN" dirty="0"/>
              <a:t>Picture of local machines </a:t>
            </a:r>
          </a:p>
        </p:txBody>
      </p:sp>
      <p:sp>
        <p:nvSpPr>
          <p:cNvPr id="4" name="Slide Number Placeholder 3"/>
          <p:cNvSpPr>
            <a:spLocks noGrp="1"/>
          </p:cNvSpPr>
          <p:nvPr>
            <p:ph type="sldNum" sz="quarter" idx="5"/>
          </p:nvPr>
        </p:nvSpPr>
        <p:spPr/>
        <p:txBody>
          <a:bodyPr/>
          <a:lstStyle/>
          <a:p>
            <a:fld id="{B2B4F00E-8953-4C10-9E32-400CAD632509}" type="slidenum">
              <a:rPr lang="en-IN" smtClean="0"/>
              <a:t>15</a:t>
            </a:fld>
            <a:endParaRPr lang="en-IN"/>
          </a:p>
        </p:txBody>
      </p:sp>
    </p:spTree>
    <p:extLst>
      <p:ext uri="{BB962C8B-B14F-4D97-AF65-F5344CB8AC3E}">
        <p14:creationId xmlns:p14="http://schemas.microsoft.com/office/powerpoint/2010/main" val="1263216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Technical words try to remove </a:t>
            </a:r>
          </a:p>
          <a:p>
            <a:r>
              <a:rPr lang="en-US" dirty="0"/>
              <a:t>Explain </a:t>
            </a:r>
            <a:r>
              <a:rPr lang="en-US" dirty="0" err="1"/>
              <a:t>ami</a:t>
            </a:r>
            <a:r>
              <a:rPr lang="en-US" dirty="0"/>
              <a:t> a little more </a:t>
            </a:r>
          </a:p>
          <a:p>
            <a:r>
              <a:rPr lang="en-US" dirty="0" err="1"/>
              <a:t>amidict</a:t>
            </a:r>
            <a:r>
              <a:rPr lang="en-US" dirty="0"/>
              <a:t> as well </a:t>
            </a:r>
          </a:p>
          <a:p>
            <a:r>
              <a:rPr lang="en-US" dirty="0"/>
              <a:t>Explain article sections </a:t>
            </a:r>
          </a:p>
          <a:p>
            <a:endParaRPr lang="en-US" dirty="0"/>
          </a:p>
          <a:p>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16</a:t>
            </a:fld>
            <a:endParaRPr lang="en-IN"/>
          </a:p>
        </p:txBody>
      </p:sp>
    </p:spTree>
    <p:extLst>
      <p:ext uri="{BB962C8B-B14F-4D97-AF65-F5344CB8AC3E}">
        <p14:creationId xmlns:p14="http://schemas.microsoft.com/office/powerpoint/2010/main" val="26715404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a dictionary</a:t>
            </a:r>
          </a:p>
          <a:p>
            <a:r>
              <a:rPr lang="en-US" dirty="0"/>
              <a:t>Scrape</a:t>
            </a:r>
          </a:p>
          <a:p>
            <a:r>
              <a:rPr lang="en-US" dirty="0"/>
              <a:t>Search the </a:t>
            </a:r>
            <a:r>
              <a:rPr lang="en-US" dirty="0" err="1"/>
              <a:t>minicorpus</a:t>
            </a:r>
            <a:endParaRPr lang="en-US" dirty="0"/>
          </a:p>
          <a:p>
            <a:r>
              <a:rPr lang="en-US" dirty="0"/>
              <a:t>Tell the story </a:t>
            </a:r>
          </a:p>
          <a:p>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17</a:t>
            </a:fld>
            <a:endParaRPr lang="en-IN"/>
          </a:p>
        </p:txBody>
      </p:sp>
    </p:spTree>
    <p:extLst>
      <p:ext uri="{BB962C8B-B14F-4D97-AF65-F5344CB8AC3E}">
        <p14:creationId xmlns:p14="http://schemas.microsoft.com/office/powerpoint/2010/main" val="15685066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Move to the left ( the text) </a:t>
            </a:r>
          </a:p>
        </p:txBody>
      </p:sp>
      <p:sp>
        <p:nvSpPr>
          <p:cNvPr id="4" name="Slide Number Placeholder 3"/>
          <p:cNvSpPr>
            <a:spLocks noGrp="1"/>
          </p:cNvSpPr>
          <p:nvPr>
            <p:ph type="sldNum" sz="quarter" idx="5"/>
          </p:nvPr>
        </p:nvSpPr>
        <p:spPr/>
        <p:txBody>
          <a:bodyPr/>
          <a:lstStyle/>
          <a:p>
            <a:fld id="{B2B4F00E-8953-4C10-9E32-400CAD632509}" type="slidenum">
              <a:rPr lang="en-IN" smtClean="0"/>
              <a:t>18</a:t>
            </a:fld>
            <a:endParaRPr lang="en-IN"/>
          </a:p>
        </p:txBody>
      </p:sp>
    </p:spTree>
    <p:extLst>
      <p:ext uri="{BB962C8B-B14F-4D97-AF65-F5344CB8AC3E}">
        <p14:creationId xmlns:p14="http://schemas.microsoft.com/office/powerpoint/2010/main" val="35464714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Zoom in on one </a:t>
            </a:r>
          </a:p>
          <a:p>
            <a:r>
              <a:rPr lang="en-IN" dirty="0"/>
              <a:t>Change to </a:t>
            </a:r>
          </a:p>
          <a:p>
            <a:endParaRPr lang="en-IN" dirty="0"/>
          </a:p>
          <a:p>
            <a:r>
              <a:rPr lang="en-IN" dirty="0"/>
              <a:t>The first thing that people see is a dashboard and then they can look at particular things</a:t>
            </a:r>
          </a:p>
        </p:txBody>
      </p:sp>
      <p:sp>
        <p:nvSpPr>
          <p:cNvPr id="4" name="Slide Number Placeholder 3"/>
          <p:cNvSpPr>
            <a:spLocks noGrp="1"/>
          </p:cNvSpPr>
          <p:nvPr>
            <p:ph type="sldNum" sz="quarter" idx="5"/>
          </p:nvPr>
        </p:nvSpPr>
        <p:spPr/>
        <p:txBody>
          <a:bodyPr/>
          <a:lstStyle/>
          <a:p>
            <a:fld id="{B2B4F00E-8953-4C10-9E32-400CAD632509}" type="slidenum">
              <a:rPr lang="en-IN" smtClean="0"/>
              <a:t>20</a:t>
            </a:fld>
            <a:endParaRPr lang="en-IN"/>
          </a:p>
        </p:txBody>
      </p:sp>
    </p:spTree>
    <p:extLst>
      <p:ext uri="{BB962C8B-B14F-4D97-AF65-F5344CB8AC3E}">
        <p14:creationId xmlns:p14="http://schemas.microsoft.com/office/powerpoint/2010/main" val="587022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Ideas and innovations are relatively difficult to understand unless they are made tangible by </a:t>
            </a:r>
            <a:r>
              <a:rPr lang="en-US" dirty="0" err="1"/>
              <a:t>turinng</a:t>
            </a:r>
            <a:r>
              <a:rPr lang="en-US" dirty="0"/>
              <a:t> them into scientific literature</a:t>
            </a:r>
          </a:p>
          <a:p>
            <a:r>
              <a:rPr lang="en-IN" dirty="0"/>
              <a:t>Highlight mining repositories lightbulb</a:t>
            </a:r>
          </a:p>
          <a:p>
            <a:endParaRPr lang="en-US" dirty="0"/>
          </a:p>
          <a:p>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2</a:t>
            </a:fld>
            <a:endParaRPr lang="en-IN"/>
          </a:p>
        </p:txBody>
      </p:sp>
    </p:spTree>
    <p:extLst>
      <p:ext uri="{BB962C8B-B14F-4D97-AF65-F5344CB8AC3E}">
        <p14:creationId xmlns:p14="http://schemas.microsoft.com/office/powerpoint/2010/main" val="27867490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Rajan</a:t>
            </a:r>
            <a:r>
              <a:rPr lang="en-IN" dirty="0"/>
              <a:t> ideas </a:t>
            </a:r>
          </a:p>
          <a:p>
            <a:r>
              <a:rPr lang="en-IN" dirty="0"/>
              <a:t>Conclusion more </a:t>
            </a:r>
          </a:p>
          <a:p>
            <a:r>
              <a:rPr lang="en-IN" dirty="0"/>
              <a:t>Example of a few papers  specific conclusions</a:t>
            </a:r>
          </a:p>
          <a:p>
            <a:r>
              <a:rPr lang="en-IN" dirty="0"/>
              <a:t>All mini p</a:t>
            </a:r>
          </a:p>
        </p:txBody>
      </p:sp>
      <p:sp>
        <p:nvSpPr>
          <p:cNvPr id="4" name="Slide Number Placeholder 3"/>
          <p:cNvSpPr>
            <a:spLocks noGrp="1"/>
          </p:cNvSpPr>
          <p:nvPr>
            <p:ph type="sldNum" sz="quarter" idx="5"/>
          </p:nvPr>
        </p:nvSpPr>
        <p:spPr/>
        <p:txBody>
          <a:bodyPr/>
          <a:lstStyle/>
          <a:p>
            <a:fld id="{B2B4F00E-8953-4C10-9E32-400CAD632509}" type="slidenum">
              <a:rPr lang="en-IN" smtClean="0"/>
              <a:t>21</a:t>
            </a:fld>
            <a:endParaRPr lang="en-IN"/>
          </a:p>
        </p:txBody>
      </p:sp>
    </p:spTree>
    <p:extLst>
      <p:ext uri="{BB962C8B-B14F-4D97-AF65-F5344CB8AC3E}">
        <p14:creationId xmlns:p14="http://schemas.microsoft.com/office/powerpoint/2010/main" val="23714829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222222"/>
                </a:solidFill>
                <a:effectLst/>
                <a:latin typeface="arial" panose="020B0604020202020204" pitchFamily="34" charset="0"/>
              </a:rPr>
              <a:t>Precision</a:t>
            </a:r>
            <a:r>
              <a:rPr lang="en-US" b="0" i="0" dirty="0">
                <a:solidFill>
                  <a:srgbClr val="222222"/>
                </a:solidFill>
                <a:effectLst/>
                <a:latin typeface="arial" panose="020B0604020202020204" pitchFamily="34" charset="0"/>
              </a:rPr>
              <a:t>. </a:t>
            </a:r>
            <a:r>
              <a:rPr lang="en-US" b="1" i="0" dirty="0">
                <a:solidFill>
                  <a:srgbClr val="222222"/>
                </a:solidFill>
                <a:effectLst/>
                <a:latin typeface="arial" panose="020B0604020202020204" pitchFamily="34" charset="0"/>
              </a:rPr>
              <a:t>precision</a:t>
            </a:r>
            <a:r>
              <a:rPr lang="en-US" b="0" i="0" dirty="0">
                <a:solidFill>
                  <a:srgbClr val="222222"/>
                </a:solidFill>
                <a:effectLst/>
                <a:latin typeface="arial" panose="020B0604020202020204" pitchFamily="34" charset="0"/>
              </a:rPr>
              <a:t> = (TP) / (TP+FP) TP is the number of true positives, and FP is the number of false positives. ...</a:t>
            </a:r>
          </a:p>
          <a:p>
            <a:pPr algn="l">
              <a:buFont typeface="Arial" panose="020B0604020202020204" pitchFamily="34" charset="0"/>
              <a:buChar char="•"/>
            </a:pPr>
            <a:r>
              <a:rPr lang="en-US" b="1" i="0" dirty="0">
                <a:solidFill>
                  <a:srgbClr val="222222"/>
                </a:solidFill>
                <a:effectLst/>
                <a:latin typeface="arial" panose="020B0604020202020204" pitchFamily="34" charset="0"/>
              </a:rPr>
              <a:t>Recall</a:t>
            </a:r>
            <a:r>
              <a:rPr lang="en-US" b="0" i="0" dirty="0">
                <a:solidFill>
                  <a:srgbClr val="222222"/>
                </a:solidFill>
                <a:effectLst/>
                <a:latin typeface="arial" panose="020B0604020202020204" pitchFamily="34" charset="0"/>
              </a:rPr>
              <a:t>. </a:t>
            </a:r>
            <a:r>
              <a:rPr lang="en-US" b="1" i="0" dirty="0">
                <a:solidFill>
                  <a:srgbClr val="222222"/>
                </a:solidFill>
                <a:effectLst/>
                <a:latin typeface="arial" panose="020B0604020202020204" pitchFamily="34" charset="0"/>
              </a:rPr>
              <a:t>recall</a:t>
            </a:r>
            <a:r>
              <a:rPr lang="en-US" b="0" i="0" dirty="0">
                <a:solidFill>
                  <a:srgbClr val="222222"/>
                </a:solidFill>
                <a:effectLst/>
                <a:latin typeface="arial" panose="020B0604020202020204" pitchFamily="34" charset="0"/>
              </a:rPr>
              <a:t> = (TP) / (TP+FN)</a:t>
            </a:r>
          </a:p>
          <a:p>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22</a:t>
            </a:fld>
            <a:endParaRPr lang="en-IN"/>
          </a:p>
        </p:txBody>
      </p:sp>
    </p:spTree>
    <p:extLst>
      <p:ext uri="{BB962C8B-B14F-4D97-AF65-F5344CB8AC3E}">
        <p14:creationId xmlns:p14="http://schemas.microsoft.com/office/powerpoint/2010/main" val="25407520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222222"/>
                </a:solidFill>
                <a:effectLst/>
                <a:latin typeface="arial" panose="020B0604020202020204" pitchFamily="34" charset="0"/>
              </a:rPr>
              <a:t>Precision</a:t>
            </a:r>
            <a:r>
              <a:rPr lang="en-US" b="0" i="0" dirty="0">
                <a:solidFill>
                  <a:srgbClr val="222222"/>
                </a:solidFill>
                <a:effectLst/>
                <a:latin typeface="arial" panose="020B0604020202020204" pitchFamily="34" charset="0"/>
              </a:rPr>
              <a:t>. </a:t>
            </a:r>
            <a:r>
              <a:rPr lang="en-US" b="1" i="0" dirty="0">
                <a:solidFill>
                  <a:srgbClr val="222222"/>
                </a:solidFill>
                <a:effectLst/>
                <a:latin typeface="arial" panose="020B0604020202020204" pitchFamily="34" charset="0"/>
              </a:rPr>
              <a:t>precision</a:t>
            </a:r>
            <a:r>
              <a:rPr lang="en-US" b="0" i="0" dirty="0">
                <a:solidFill>
                  <a:srgbClr val="222222"/>
                </a:solidFill>
                <a:effectLst/>
                <a:latin typeface="arial" panose="020B0604020202020204" pitchFamily="34" charset="0"/>
              </a:rPr>
              <a:t> = (TP) / (TP+FP) TP is the number of true positives, and FP is the number of false positives. ...</a:t>
            </a:r>
          </a:p>
          <a:p>
            <a:pPr algn="l">
              <a:buFont typeface="Arial" panose="020B0604020202020204" pitchFamily="34" charset="0"/>
              <a:buChar char="•"/>
            </a:pPr>
            <a:r>
              <a:rPr lang="en-US" b="1" i="0" dirty="0">
                <a:solidFill>
                  <a:srgbClr val="222222"/>
                </a:solidFill>
                <a:effectLst/>
                <a:latin typeface="arial" panose="020B0604020202020204" pitchFamily="34" charset="0"/>
              </a:rPr>
              <a:t>Recall</a:t>
            </a:r>
            <a:r>
              <a:rPr lang="en-US" b="0" i="0" dirty="0">
                <a:solidFill>
                  <a:srgbClr val="222222"/>
                </a:solidFill>
                <a:effectLst/>
                <a:latin typeface="arial" panose="020B0604020202020204" pitchFamily="34" charset="0"/>
              </a:rPr>
              <a:t>. </a:t>
            </a:r>
            <a:r>
              <a:rPr lang="en-US" b="1" i="0" dirty="0">
                <a:solidFill>
                  <a:srgbClr val="222222"/>
                </a:solidFill>
                <a:effectLst/>
                <a:latin typeface="arial" panose="020B0604020202020204" pitchFamily="34" charset="0"/>
              </a:rPr>
              <a:t>recall</a:t>
            </a:r>
            <a:r>
              <a:rPr lang="en-US" b="0" i="0" dirty="0">
                <a:solidFill>
                  <a:srgbClr val="222222"/>
                </a:solidFill>
                <a:effectLst/>
                <a:latin typeface="arial" panose="020B0604020202020204" pitchFamily="34" charset="0"/>
              </a:rPr>
              <a:t> = (TP) / (TP+FN)</a:t>
            </a:r>
          </a:p>
          <a:p>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23</a:t>
            </a:fld>
            <a:endParaRPr lang="en-IN"/>
          </a:p>
        </p:txBody>
      </p:sp>
    </p:spTree>
    <p:extLst>
      <p:ext uri="{BB962C8B-B14F-4D97-AF65-F5344CB8AC3E}">
        <p14:creationId xmlns:p14="http://schemas.microsoft.com/office/powerpoint/2010/main" val="17912824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Include only a few countries</a:t>
            </a:r>
          </a:p>
          <a:p>
            <a:r>
              <a:rPr lang="en-IN" dirty="0"/>
              <a:t>Explain cooccurrence a little bit more</a:t>
            </a:r>
          </a:p>
          <a:p>
            <a:r>
              <a:rPr lang="en-IN" dirty="0"/>
              <a:t>Magnify the top corner </a:t>
            </a:r>
          </a:p>
          <a:p>
            <a:endParaRPr lang="en-IN" dirty="0"/>
          </a:p>
          <a:p>
            <a:r>
              <a:rPr lang="en-US" dirty="0"/>
              <a:t>Explain cooccurrence</a:t>
            </a:r>
          </a:p>
          <a:p>
            <a:r>
              <a:rPr lang="en-US" dirty="0"/>
              <a:t>What concepts are closely related in the text</a:t>
            </a:r>
            <a:endParaRPr lang="en-IN" dirty="0"/>
          </a:p>
          <a:p>
            <a:endParaRPr lang="en-IN" dirty="0"/>
          </a:p>
          <a:p>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24</a:t>
            </a:fld>
            <a:endParaRPr lang="en-IN"/>
          </a:p>
        </p:txBody>
      </p:sp>
    </p:spTree>
    <p:extLst>
      <p:ext uri="{BB962C8B-B14F-4D97-AF65-F5344CB8AC3E}">
        <p14:creationId xmlns:p14="http://schemas.microsoft.com/office/powerpoint/2010/main" val="21702860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222222"/>
                </a:solidFill>
                <a:effectLst/>
                <a:latin typeface="arial" panose="020B0604020202020204" pitchFamily="34" charset="0"/>
              </a:rPr>
              <a:t>Precision</a:t>
            </a:r>
            <a:r>
              <a:rPr lang="en-US" b="0" i="0" dirty="0">
                <a:solidFill>
                  <a:srgbClr val="222222"/>
                </a:solidFill>
                <a:effectLst/>
                <a:latin typeface="arial" panose="020B0604020202020204" pitchFamily="34" charset="0"/>
              </a:rPr>
              <a:t>. </a:t>
            </a:r>
            <a:r>
              <a:rPr lang="en-US" b="1" i="0" dirty="0">
                <a:solidFill>
                  <a:srgbClr val="222222"/>
                </a:solidFill>
                <a:effectLst/>
                <a:latin typeface="arial" panose="020B0604020202020204" pitchFamily="34" charset="0"/>
              </a:rPr>
              <a:t>precision</a:t>
            </a:r>
            <a:r>
              <a:rPr lang="en-US" b="0" i="0" dirty="0">
                <a:solidFill>
                  <a:srgbClr val="222222"/>
                </a:solidFill>
                <a:effectLst/>
                <a:latin typeface="arial" panose="020B0604020202020204" pitchFamily="34" charset="0"/>
              </a:rPr>
              <a:t> = (TP) / (TP+FP) TP is the number of true positives, and FP is the number of false positives. ...</a:t>
            </a:r>
          </a:p>
          <a:p>
            <a:pPr algn="l">
              <a:buFont typeface="Arial" panose="020B0604020202020204" pitchFamily="34" charset="0"/>
              <a:buChar char="•"/>
            </a:pPr>
            <a:r>
              <a:rPr lang="en-US" b="1" i="0" dirty="0">
                <a:solidFill>
                  <a:srgbClr val="222222"/>
                </a:solidFill>
                <a:effectLst/>
                <a:latin typeface="arial" panose="020B0604020202020204" pitchFamily="34" charset="0"/>
              </a:rPr>
              <a:t>Recall</a:t>
            </a:r>
            <a:r>
              <a:rPr lang="en-US" b="0" i="0" dirty="0">
                <a:solidFill>
                  <a:srgbClr val="222222"/>
                </a:solidFill>
                <a:effectLst/>
                <a:latin typeface="arial" panose="020B0604020202020204" pitchFamily="34" charset="0"/>
              </a:rPr>
              <a:t>. </a:t>
            </a:r>
            <a:r>
              <a:rPr lang="en-US" b="1" i="0" dirty="0">
                <a:solidFill>
                  <a:srgbClr val="222222"/>
                </a:solidFill>
                <a:effectLst/>
                <a:latin typeface="arial" panose="020B0604020202020204" pitchFamily="34" charset="0"/>
              </a:rPr>
              <a:t>recall</a:t>
            </a:r>
            <a:r>
              <a:rPr lang="en-US" b="0" i="0" dirty="0">
                <a:solidFill>
                  <a:srgbClr val="222222"/>
                </a:solidFill>
                <a:effectLst/>
                <a:latin typeface="arial" panose="020B0604020202020204" pitchFamily="34" charset="0"/>
              </a:rPr>
              <a:t> = (TP) / (TP+FN)</a:t>
            </a:r>
          </a:p>
          <a:p>
            <a:pPr algn="l">
              <a:buFont typeface="Arial" panose="020B0604020202020204" pitchFamily="34" charset="0"/>
              <a:buChar char="•"/>
            </a:pPr>
            <a:endParaRPr lang="en-US" b="0" i="0" dirty="0">
              <a:solidFill>
                <a:srgbClr val="222222"/>
              </a:solidFill>
              <a:effectLst/>
              <a:latin typeface="arial" panose="020B0604020202020204" pitchFamily="34" charset="0"/>
            </a:endParaRPr>
          </a:p>
          <a:p>
            <a:pPr algn="l">
              <a:buFont typeface="Arial" panose="020B0604020202020204" pitchFamily="34" charset="0"/>
              <a:buChar char="•"/>
            </a:pPr>
            <a:r>
              <a:rPr lang="en-US" b="0" i="0" dirty="0">
                <a:solidFill>
                  <a:srgbClr val="222222"/>
                </a:solidFill>
                <a:effectLst/>
                <a:latin typeface="arial" panose="020B0604020202020204" pitchFamily="34" charset="0"/>
              </a:rPr>
              <a:t>Rerun on a larger set </a:t>
            </a:r>
          </a:p>
          <a:p>
            <a:pPr algn="l">
              <a:buFont typeface="Arial" panose="020B0604020202020204" pitchFamily="34" charset="0"/>
              <a:buChar char="•"/>
            </a:pPr>
            <a:endParaRPr lang="en-US" b="0" i="0" dirty="0">
              <a:solidFill>
                <a:srgbClr val="222222"/>
              </a:solidFill>
              <a:effectLst/>
              <a:latin typeface="arial" panose="020B0604020202020204" pitchFamily="34" charset="0"/>
            </a:endParaRPr>
          </a:p>
          <a:p>
            <a:pPr algn="l">
              <a:buFont typeface="Arial" panose="020B0604020202020204" pitchFamily="34" charset="0"/>
              <a:buChar char="•"/>
            </a:pPr>
            <a:r>
              <a:rPr lang="en-US" b="0" i="0" dirty="0">
                <a:solidFill>
                  <a:srgbClr val="222222"/>
                </a:solidFill>
                <a:effectLst/>
                <a:latin typeface="arial" panose="020B0604020202020204" pitchFamily="34" charset="0"/>
              </a:rPr>
              <a:t>&lt;result pre="as observed under pathological conditions such as in cancer and" exact="autoimmune disease" post="might provide an opportunity for pharmacological interference targeting the"/&gt;</a:t>
            </a:r>
          </a:p>
          <a:p>
            <a:pPr algn="l">
              <a:buFont typeface="Arial" panose="020B0604020202020204" pitchFamily="34" charset="0"/>
              <a:buChar char="•"/>
            </a:pPr>
            <a:endParaRPr lang="en-US" b="0" i="0" dirty="0">
              <a:solidFill>
                <a:srgbClr val="222222"/>
              </a:solidFill>
              <a:effectLst/>
              <a:latin typeface="arial" panose="020B0604020202020204" pitchFamily="34" charset="0"/>
            </a:endParaRPr>
          </a:p>
          <a:p>
            <a:pPr algn="l">
              <a:buFont typeface="Arial" panose="020B0604020202020204" pitchFamily="34" charset="0"/>
              <a:buChar char="•"/>
            </a:pPr>
            <a:endParaRPr lang="en-US" b="0" i="0" dirty="0">
              <a:solidFill>
                <a:srgbClr val="222222"/>
              </a:solidFill>
              <a:effectLst/>
              <a:latin typeface="arial" panose="020B0604020202020204" pitchFamily="34" charset="0"/>
            </a:endParaRPr>
          </a:p>
          <a:p>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25</a:t>
            </a:fld>
            <a:endParaRPr lang="en-IN"/>
          </a:p>
        </p:txBody>
      </p:sp>
    </p:spTree>
    <p:extLst>
      <p:ext uri="{BB962C8B-B14F-4D97-AF65-F5344CB8AC3E}">
        <p14:creationId xmlns:p14="http://schemas.microsoft.com/office/powerpoint/2010/main" val="36289886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26</a:t>
            </a:fld>
            <a:endParaRPr lang="en-IN"/>
          </a:p>
        </p:txBody>
      </p:sp>
    </p:spTree>
    <p:extLst>
      <p:ext uri="{BB962C8B-B14F-4D97-AF65-F5344CB8AC3E}">
        <p14:creationId xmlns:p14="http://schemas.microsoft.com/office/powerpoint/2010/main" val="21436235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27</a:t>
            </a:fld>
            <a:endParaRPr lang="en-IN"/>
          </a:p>
        </p:txBody>
      </p:sp>
    </p:spTree>
    <p:extLst>
      <p:ext uri="{BB962C8B-B14F-4D97-AF65-F5344CB8AC3E}">
        <p14:creationId xmlns:p14="http://schemas.microsoft.com/office/powerpoint/2010/main" val="34830365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more </a:t>
            </a:r>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28</a:t>
            </a:fld>
            <a:endParaRPr lang="en-IN"/>
          </a:p>
        </p:txBody>
      </p:sp>
    </p:spTree>
    <p:extLst>
      <p:ext uri="{BB962C8B-B14F-4D97-AF65-F5344CB8AC3E}">
        <p14:creationId xmlns:p14="http://schemas.microsoft.com/office/powerpoint/2010/main" val="6737905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Ranganathan should come earlier </a:t>
            </a:r>
          </a:p>
          <a:p>
            <a:r>
              <a:rPr lang="en-IN" dirty="0"/>
              <a:t>Graphic distracting </a:t>
            </a:r>
          </a:p>
          <a:p>
            <a:r>
              <a:rPr lang="en-IN" dirty="0"/>
              <a:t>Something </a:t>
            </a:r>
            <a:r>
              <a:rPr lang="en-IN" dirty="0" err="1"/>
              <a:t>abour</a:t>
            </a:r>
            <a:r>
              <a:rPr lang="en-IN" dirty="0"/>
              <a:t> </a:t>
            </a:r>
            <a:r>
              <a:rPr lang="en-IN" dirty="0" err="1"/>
              <a:t>renganathan</a:t>
            </a:r>
            <a:r>
              <a:rPr lang="en-IN" dirty="0"/>
              <a:t> ( </a:t>
            </a:r>
            <a:r>
              <a:rPr lang="en-IN" dirty="0" err="1"/>
              <a:t>india</a:t>
            </a:r>
            <a:r>
              <a:rPr lang="en-IN" dirty="0"/>
              <a:t> – </a:t>
            </a:r>
            <a:r>
              <a:rPr lang="en-IN" dirty="0" err="1"/>
              <a:t>uk</a:t>
            </a:r>
            <a:r>
              <a:rPr lang="en-IN" dirty="0"/>
              <a:t> and back)</a:t>
            </a:r>
          </a:p>
          <a:p>
            <a:endParaRPr lang="en-IN" dirty="0"/>
          </a:p>
          <a:p>
            <a:r>
              <a:rPr lang="en-IN" dirty="0"/>
              <a:t>We go back to the foundations of library science and the laws of Ranganathan a century ago look to the past and present</a:t>
            </a:r>
          </a:p>
          <a:p>
            <a:endParaRPr lang="en-US" dirty="0"/>
          </a:p>
          <a:p>
            <a:r>
              <a:rPr lang="en-US" dirty="0"/>
              <a:t>Vision translates in this century to  repositories </a:t>
            </a:r>
          </a:p>
          <a:p>
            <a:r>
              <a:rPr lang="en-US" dirty="0"/>
              <a:t>The value of repositories </a:t>
            </a:r>
            <a:endParaRPr lang="en-IN" dirty="0"/>
          </a:p>
          <a:p>
            <a:endParaRPr lang="en-IN" dirty="0"/>
          </a:p>
          <a:p>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29</a:t>
            </a:fld>
            <a:endParaRPr lang="en-IN"/>
          </a:p>
        </p:txBody>
      </p:sp>
    </p:spTree>
    <p:extLst>
      <p:ext uri="{BB962C8B-B14F-4D97-AF65-F5344CB8AC3E}">
        <p14:creationId xmlns:p14="http://schemas.microsoft.com/office/powerpoint/2010/main" val="16103604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30</a:t>
            </a:fld>
            <a:endParaRPr lang="en-IN"/>
          </a:p>
        </p:txBody>
      </p:sp>
    </p:spTree>
    <p:extLst>
      <p:ext uri="{BB962C8B-B14F-4D97-AF65-F5344CB8AC3E}">
        <p14:creationId xmlns:p14="http://schemas.microsoft.com/office/powerpoint/2010/main" val="74506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read everything from the presentation </a:t>
            </a:r>
          </a:p>
          <a:p>
            <a:r>
              <a:rPr lang="en-US" dirty="0"/>
              <a:t>Be </a:t>
            </a:r>
            <a:r>
              <a:rPr lang="en-US" b="1" dirty="0"/>
              <a:t>conversational</a:t>
            </a:r>
            <a:r>
              <a:rPr lang="en-US" dirty="0"/>
              <a:t> </a:t>
            </a:r>
          </a:p>
          <a:p>
            <a:r>
              <a:rPr lang="en-US" dirty="0"/>
              <a:t>Ask rhetorical questions </a:t>
            </a:r>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3</a:t>
            </a:fld>
            <a:endParaRPr lang="en-IN"/>
          </a:p>
        </p:txBody>
      </p:sp>
    </p:spTree>
    <p:extLst>
      <p:ext uri="{BB962C8B-B14F-4D97-AF65-F5344CB8AC3E}">
        <p14:creationId xmlns:p14="http://schemas.microsoft.com/office/powerpoint/2010/main" val="3815650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4</a:t>
            </a:fld>
            <a:endParaRPr lang="en-IN"/>
          </a:p>
        </p:txBody>
      </p:sp>
    </p:spTree>
    <p:extLst>
      <p:ext uri="{BB962C8B-B14F-4D97-AF65-F5344CB8AC3E}">
        <p14:creationId xmlns:p14="http://schemas.microsoft.com/office/powerpoint/2010/main" val="1414627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Unless the papers are annotated , the data are semantic and published, the figures are vector diagrams - there is very little the world can do.</a:t>
            </a:r>
            <a:endParaRPr lang="en-IN" dirty="0"/>
          </a:p>
          <a:p>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5</a:t>
            </a:fld>
            <a:endParaRPr lang="en-IN"/>
          </a:p>
        </p:txBody>
      </p:sp>
    </p:spTree>
    <p:extLst>
      <p:ext uri="{BB962C8B-B14F-4D97-AF65-F5344CB8AC3E}">
        <p14:creationId xmlns:p14="http://schemas.microsoft.com/office/powerpoint/2010/main" val="1824995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Ranganathan should come earlier </a:t>
            </a:r>
          </a:p>
          <a:p>
            <a:r>
              <a:rPr lang="en-IN" dirty="0"/>
              <a:t>Graphic distracting </a:t>
            </a:r>
          </a:p>
          <a:p>
            <a:r>
              <a:rPr lang="en-IN" dirty="0"/>
              <a:t>Something </a:t>
            </a:r>
            <a:r>
              <a:rPr lang="en-IN" dirty="0" err="1"/>
              <a:t>abour</a:t>
            </a:r>
            <a:r>
              <a:rPr lang="en-IN" dirty="0"/>
              <a:t> </a:t>
            </a:r>
            <a:r>
              <a:rPr lang="en-IN" dirty="0" err="1"/>
              <a:t>renganathan</a:t>
            </a:r>
            <a:r>
              <a:rPr lang="en-IN" dirty="0"/>
              <a:t> ( </a:t>
            </a:r>
            <a:r>
              <a:rPr lang="en-IN" dirty="0" err="1"/>
              <a:t>india</a:t>
            </a:r>
            <a:r>
              <a:rPr lang="en-IN" dirty="0"/>
              <a:t> – </a:t>
            </a:r>
            <a:r>
              <a:rPr lang="en-IN" dirty="0" err="1"/>
              <a:t>uk</a:t>
            </a:r>
            <a:r>
              <a:rPr lang="en-IN" dirty="0"/>
              <a:t> and back)</a:t>
            </a:r>
          </a:p>
          <a:p>
            <a:endParaRPr lang="en-IN" dirty="0"/>
          </a:p>
          <a:p>
            <a:r>
              <a:rPr lang="en-IN" dirty="0"/>
              <a:t>We go back to the foundations of library science and the laws of Ranganathan a century ago look to the past and present</a:t>
            </a:r>
          </a:p>
          <a:p>
            <a:endParaRPr lang="en-US" dirty="0"/>
          </a:p>
          <a:p>
            <a:r>
              <a:rPr lang="en-US" dirty="0"/>
              <a:t>Vision translates in this century to  repositories </a:t>
            </a:r>
          </a:p>
          <a:p>
            <a:r>
              <a:rPr lang="en-US" dirty="0"/>
              <a:t>The value of repositories </a:t>
            </a:r>
            <a:endParaRPr lang="en-IN" dirty="0"/>
          </a:p>
          <a:p>
            <a:endParaRPr lang="en-IN" dirty="0"/>
          </a:p>
          <a:p>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6</a:t>
            </a:fld>
            <a:endParaRPr lang="en-IN"/>
          </a:p>
        </p:txBody>
      </p:sp>
    </p:spTree>
    <p:extLst>
      <p:ext uri="{BB962C8B-B14F-4D97-AF65-F5344CB8AC3E}">
        <p14:creationId xmlns:p14="http://schemas.microsoft.com/office/powerpoint/2010/main" val="528714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working on poor connections in a rural environment</a:t>
            </a:r>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7</a:t>
            </a:fld>
            <a:endParaRPr lang="en-IN"/>
          </a:p>
        </p:txBody>
      </p:sp>
    </p:spTree>
    <p:extLst>
      <p:ext uri="{BB962C8B-B14F-4D97-AF65-F5344CB8AC3E}">
        <p14:creationId xmlns:p14="http://schemas.microsoft.com/office/powerpoint/2010/main" val="2594242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see it</a:t>
            </a:r>
          </a:p>
          <a:p>
            <a:r>
              <a:rPr lang="en-IN" dirty="0"/>
              <a:t>https://digitalpublishing101.com/services/guided-self-publishing/</a:t>
            </a:r>
          </a:p>
          <a:p>
            <a:endParaRPr lang="en-IN" dirty="0"/>
          </a:p>
        </p:txBody>
      </p:sp>
      <p:sp>
        <p:nvSpPr>
          <p:cNvPr id="4" name="Slide Number Placeholder 3"/>
          <p:cNvSpPr>
            <a:spLocks noGrp="1"/>
          </p:cNvSpPr>
          <p:nvPr>
            <p:ph type="sldNum" sz="quarter" idx="5"/>
          </p:nvPr>
        </p:nvSpPr>
        <p:spPr/>
        <p:txBody>
          <a:bodyPr/>
          <a:lstStyle/>
          <a:p>
            <a:fld id="{B2B4F00E-8953-4C10-9E32-400CAD632509}" type="slidenum">
              <a:rPr lang="en-IN" smtClean="0"/>
              <a:t>8</a:t>
            </a:fld>
            <a:endParaRPr lang="en-IN"/>
          </a:p>
        </p:txBody>
      </p:sp>
    </p:spTree>
    <p:extLst>
      <p:ext uri="{BB962C8B-B14F-4D97-AF65-F5344CB8AC3E}">
        <p14:creationId xmlns:p14="http://schemas.microsoft.com/office/powerpoint/2010/main" val="3920412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Remove excessive graphics/ remove buttons</a:t>
            </a:r>
          </a:p>
          <a:p>
            <a:r>
              <a:rPr lang="en-IN" dirty="0"/>
              <a:t>Remove words unnecessary</a:t>
            </a:r>
          </a:p>
        </p:txBody>
      </p:sp>
      <p:sp>
        <p:nvSpPr>
          <p:cNvPr id="4" name="Slide Number Placeholder 3"/>
          <p:cNvSpPr>
            <a:spLocks noGrp="1"/>
          </p:cNvSpPr>
          <p:nvPr>
            <p:ph type="sldNum" sz="quarter" idx="5"/>
          </p:nvPr>
        </p:nvSpPr>
        <p:spPr/>
        <p:txBody>
          <a:bodyPr/>
          <a:lstStyle/>
          <a:p>
            <a:fld id="{B2B4F00E-8953-4C10-9E32-400CAD632509}" type="slidenum">
              <a:rPr lang="en-IN" smtClean="0"/>
              <a:t>9</a:t>
            </a:fld>
            <a:endParaRPr lang="en-IN"/>
          </a:p>
        </p:txBody>
      </p:sp>
    </p:spTree>
    <p:extLst>
      <p:ext uri="{BB962C8B-B14F-4D97-AF65-F5344CB8AC3E}">
        <p14:creationId xmlns:p14="http://schemas.microsoft.com/office/powerpoint/2010/main" val="679430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75841-5B1B-44F6-B973-1D229C4A79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B5F4BCE-8FDB-4F02-A53E-B39FFA560D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0A7A4F7-7FDC-49E4-952E-A40A99F8702D}"/>
              </a:ext>
            </a:extLst>
          </p:cNvPr>
          <p:cNvSpPr>
            <a:spLocks noGrp="1"/>
          </p:cNvSpPr>
          <p:nvPr>
            <p:ph type="dt" sz="half" idx="10"/>
          </p:nvPr>
        </p:nvSpPr>
        <p:spPr/>
        <p:txBody>
          <a:bodyPr/>
          <a:lstStyle/>
          <a:p>
            <a:fld id="{50306059-2587-4FB7-AAB9-ADE216398846}" type="datetimeFigureOut">
              <a:rPr lang="en-IN" smtClean="0"/>
              <a:t>10-09-2020</a:t>
            </a:fld>
            <a:endParaRPr lang="en-IN"/>
          </a:p>
        </p:txBody>
      </p:sp>
      <p:sp>
        <p:nvSpPr>
          <p:cNvPr id="5" name="Footer Placeholder 4">
            <a:extLst>
              <a:ext uri="{FF2B5EF4-FFF2-40B4-BE49-F238E27FC236}">
                <a16:creationId xmlns:a16="http://schemas.microsoft.com/office/drawing/2014/main" id="{A5EB02F5-5E8D-40FF-B72A-A711A19B46F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818DA52-E531-4D11-A582-0471833B70A3}"/>
              </a:ext>
            </a:extLst>
          </p:cNvPr>
          <p:cNvSpPr>
            <a:spLocks noGrp="1"/>
          </p:cNvSpPr>
          <p:nvPr>
            <p:ph type="sldNum" sz="quarter" idx="12"/>
          </p:nvPr>
        </p:nvSpPr>
        <p:spPr/>
        <p:txBody>
          <a:bodyPr/>
          <a:lstStyle/>
          <a:p>
            <a:fld id="{24FB09BA-B741-43A2-BCC0-7E7966B3D398}" type="slidenum">
              <a:rPr lang="en-IN" smtClean="0"/>
              <a:t>‹#›</a:t>
            </a:fld>
            <a:endParaRPr lang="en-IN"/>
          </a:p>
        </p:txBody>
      </p:sp>
    </p:spTree>
    <p:extLst>
      <p:ext uri="{BB962C8B-B14F-4D97-AF65-F5344CB8AC3E}">
        <p14:creationId xmlns:p14="http://schemas.microsoft.com/office/powerpoint/2010/main" val="2817797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74C08-0DC3-41A0-BD27-34AFE9449EA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D7599EC-9A86-453D-8C36-B53A9C1EDD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F024888-F696-4D91-BEFF-05C3604057F5}"/>
              </a:ext>
            </a:extLst>
          </p:cNvPr>
          <p:cNvSpPr>
            <a:spLocks noGrp="1"/>
          </p:cNvSpPr>
          <p:nvPr>
            <p:ph type="dt" sz="half" idx="10"/>
          </p:nvPr>
        </p:nvSpPr>
        <p:spPr/>
        <p:txBody>
          <a:bodyPr/>
          <a:lstStyle/>
          <a:p>
            <a:fld id="{50306059-2587-4FB7-AAB9-ADE216398846}" type="datetimeFigureOut">
              <a:rPr lang="en-IN" smtClean="0"/>
              <a:t>10-09-2020</a:t>
            </a:fld>
            <a:endParaRPr lang="en-IN"/>
          </a:p>
        </p:txBody>
      </p:sp>
      <p:sp>
        <p:nvSpPr>
          <p:cNvPr id="5" name="Footer Placeholder 4">
            <a:extLst>
              <a:ext uri="{FF2B5EF4-FFF2-40B4-BE49-F238E27FC236}">
                <a16:creationId xmlns:a16="http://schemas.microsoft.com/office/drawing/2014/main" id="{34B2F0AE-1F89-427C-BAB1-CA1CC4E440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52D646B-C744-4302-82CD-89DC2702C14E}"/>
              </a:ext>
            </a:extLst>
          </p:cNvPr>
          <p:cNvSpPr>
            <a:spLocks noGrp="1"/>
          </p:cNvSpPr>
          <p:nvPr>
            <p:ph type="sldNum" sz="quarter" idx="12"/>
          </p:nvPr>
        </p:nvSpPr>
        <p:spPr/>
        <p:txBody>
          <a:bodyPr/>
          <a:lstStyle/>
          <a:p>
            <a:fld id="{24FB09BA-B741-43A2-BCC0-7E7966B3D398}" type="slidenum">
              <a:rPr lang="en-IN" smtClean="0"/>
              <a:t>‹#›</a:t>
            </a:fld>
            <a:endParaRPr lang="en-IN"/>
          </a:p>
        </p:txBody>
      </p:sp>
    </p:spTree>
    <p:extLst>
      <p:ext uri="{BB962C8B-B14F-4D97-AF65-F5344CB8AC3E}">
        <p14:creationId xmlns:p14="http://schemas.microsoft.com/office/powerpoint/2010/main" val="1064797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902C9C-A6AB-46DD-BE77-3C229A00174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D5E0FFE-0804-4118-B170-E0D4AD6770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E0B3C95-0E02-44C1-A56A-54B6264BE398}"/>
              </a:ext>
            </a:extLst>
          </p:cNvPr>
          <p:cNvSpPr>
            <a:spLocks noGrp="1"/>
          </p:cNvSpPr>
          <p:nvPr>
            <p:ph type="dt" sz="half" idx="10"/>
          </p:nvPr>
        </p:nvSpPr>
        <p:spPr/>
        <p:txBody>
          <a:bodyPr/>
          <a:lstStyle/>
          <a:p>
            <a:fld id="{50306059-2587-4FB7-AAB9-ADE216398846}" type="datetimeFigureOut">
              <a:rPr lang="en-IN" smtClean="0"/>
              <a:t>10-09-2020</a:t>
            </a:fld>
            <a:endParaRPr lang="en-IN"/>
          </a:p>
        </p:txBody>
      </p:sp>
      <p:sp>
        <p:nvSpPr>
          <p:cNvPr id="5" name="Footer Placeholder 4">
            <a:extLst>
              <a:ext uri="{FF2B5EF4-FFF2-40B4-BE49-F238E27FC236}">
                <a16:creationId xmlns:a16="http://schemas.microsoft.com/office/drawing/2014/main" id="{C6E2DEA5-DC5D-4EF3-8C31-C25E6FB9AD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37FB700-041F-486F-B1A6-F84DC599469B}"/>
              </a:ext>
            </a:extLst>
          </p:cNvPr>
          <p:cNvSpPr>
            <a:spLocks noGrp="1"/>
          </p:cNvSpPr>
          <p:nvPr>
            <p:ph type="sldNum" sz="quarter" idx="12"/>
          </p:nvPr>
        </p:nvSpPr>
        <p:spPr/>
        <p:txBody>
          <a:bodyPr/>
          <a:lstStyle/>
          <a:p>
            <a:fld id="{24FB09BA-B741-43A2-BCC0-7E7966B3D398}" type="slidenum">
              <a:rPr lang="en-IN" smtClean="0"/>
              <a:t>‹#›</a:t>
            </a:fld>
            <a:endParaRPr lang="en-IN"/>
          </a:p>
        </p:txBody>
      </p:sp>
    </p:spTree>
    <p:extLst>
      <p:ext uri="{BB962C8B-B14F-4D97-AF65-F5344CB8AC3E}">
        <p14:creationId xmlns:p14="http://schemas.microsoft.com/office/powerpoint/2010/main" val="606337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65345-2DEA-4E9D-8D08-2849B160BD6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C486CD7-2639-42BD-9685-6ABE8403D7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241467-0723-41A6-9C57-B549F7384DD1}"/>
              </a:ext>
            </a:extLst>
          </p:cNvPr>
          <p:cNvSpPr>
            <a:spLocks noGrp="1"/>
          </p:cNvSpPr>
          <p:nvPr>
            <p:ph type="dt" sz="half" idx="10"/>
          </p:nvPr>
        </p:nvSpPr>
        <p:spPr/>
        <p:txBody>
          <a:bodyPr/>
          <a:lstStyle/>
          <a:p>
            <a:fld id="{50306059-2587-4FB7-AAB9-ADE216398846}" type="datetimeFigureOut">
              <a:rPr lang="en-IN" smtClean="0"/>
              <a:t>10-09-2020</a:t>
            </a:fld>
            <a:endParaRPr lang="en-IN"/>
          </a:p>
        </p:txBody>
      </p:sp>
      <p:sp>
        <p:nvSpPr>
          <p:cNvPr id="5" name="Footer Placeholder 4">
            <a:extLst>
              <a:ext uri="{FF2B5EF4-FFF2-40B4-BE49-F238E27FC236}">
                <a16:creationId xmlns:a16="http://schemas.microsoft.com/office/drawing/2014/main" id="{25C8F1B6-3E62-4110-871D-1D411E95951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4B252E3-1C73-4A18-B580-97F993FF93D0}"/>
              </a:ext>
            </a:extLst>
          </p:cNvPr>
          <p:cNvSpPr>
            <a:spLocks noGrp="1"/>
          </p:cNvSpPr>
          <p:nvPr>
            <p:ph type="sldNum" sz="quarter" idx="12"/>
          </p:nvPr>
        </p:nvSpPr>
        <p:spPr/>
        <p:txBody>
          <a:bodyPr/>
          <a:lstStyle/>
          <a:p>
            <a:fld id="{24FB09BA-B741-43A2-BCC0-7E7966B3D398}" type="slidenum">
              <a:rPr lang="en-IN" smtClean="0"/>
              <a:t>‹#›</a:t>
            </a:fld>
            <a:endParaRPr lang="en-IN"/>
          </a:p>
        </p:txBody>
      </p:sp>
    </p:spTree>
    <p:extLst>
      <p:ext uri="{BB962C8B-B14F-4D97-AF65-F5344CB8AC3E}">
        <p14:creationId xmlns:p14="http://schemas.microsoft.com/office/powerpoint/2010/main" val="567193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87332-CC0B-4F08-B059-21E29FEE7A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70471ED-6EE7-4DB2-A5B4-4A45237782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63D066-548D-4D81-9983-B981E10CBF85}"/>
              </a:ext>
            </a:extLst>
          </p:cNvPr>
          <p:cNvSpPr>
            <a:spLocks noGrp="1"/>
          </p:cNvSpPr>
          <p:nvPr>
            <p:ph type="dt" sz="half" idx="10"/>
          </p:nvPr>
        </p:nvSpPr>
        <p:spPr/>
        <p:txBody>
          <a:bodyPr/>
          <a:lstStyle/>
          <a:p>
            <a:fld id="{50306059-2587-4FB7-AAB9-ADE216398846}" type="datetimeFigureOut">
              <a:rPr lang="en-IN" smtClean="0"/>
              <a:t>10-09-2020</a:t>
            </a:fld>
            <a:endParaRPr lang="en-IN"/>
          </a:p>
        </p:txBody>
      </p:sp>
      <p:sp>
        <p:nvSpPr>
          <p:cNvPr id="5" name="Footer Placeholder 4">
            <a:extLst>
              <a:ext uri="{FF2B5EF4-FFF2-40B4-BE49-F238E27FC236}">
                <a16:creationId xmlns:a16="http://schemas.microsoft.com/office/drawing/2014/main" id="{422B1C6C-549D-4A48-B9D8-697D6ED5B7B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5BDFCFD-E732-42D9-B54E-EC2FCB4C1499}"/>
              </a:ext>
            </a:extLst>
          </p:cNvPr>
          <p:cNvSpPr>
            <a:spLocks noGrp="1"/>
          </p:cNvSpPr>
          <p:nvPr>
            <p:ph type="sldNum" sz="quarter" idx="12"/>
          </p:nvPr>
        </p:nvSpPr>
        <p:spPr/>
        <p:txBody>
          <a:bodyPr/>
          <a:lstStyle/>
          <a:p>
            <a:fld id="{24FB09BA-B741-43A2-BCC0-7E7966B3D398}" type="slidenum">
              <a:rPr lang="en-IN" smtClean="0"/>
              <a:t>‹#›</a:t>
            </a:fld>
            <a:endParaRPr lang="en-IN"/>
          </a:p>
        </p:txBody>
      </p:sp>
    </p:spTree>
    <p:extLst>
      <p:ext uri="{BB962C8B-B14F-4D97-AF65-F5344CB8AC3E}">
        <p14:creationId xmlns:p14="http://schemas.microsoft.com/office/powerpoint/2010/main" val="3958742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ECBDF-288F-43CE-B889-C982AF71281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83BA2C1-1BDF-4116-8201-CA44A2D3E9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DC2AB0E-310B-4CE3-BED5-4CB820E8CE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13D4F67-DE88-4082-947C-B198BF76FC06}"/>
              </a:ext>
            </a:extLst>
          </p:cNvPr>
          <p:cNvSpPr>
            <a:spLocks noGrp="1"/>
          </p:cNvSpPr>
          <p:nvPr>
            <p:ph type="dt" sz="half" idx="10"/>
          </p:nvPr>
        </p:nvSpPr>
        <p:spPr/>
        <p:txBody>
          <a:bodyPr/>
          <a:lstStyle/>
          <a:p>
            <a:fld id="{50306059-2587-4FB7-AAB9-ADE216398846}" type="datetimeFigureOut">
              <a:rPr lang="en-IN" smtClean="0"/>
              <a:t>10-09-2020</a:t>
            </a:fld>
            <a:endParaRPr lang="en-IN"/>
          </a:p>
        </p:txBody>
      </p:sp>
      <p:sp>
        <p:nvSpPr>
          <p:cNvPr id="6" name="Footer Placeholder 5">
            <a:extLst>
              <a:ext uri="{FF2B5EF4-FFF2-40B4-BE49-F238E27FC236}">
                <a16:creationId xmlns:a16="http://schemas.microsoft.com/office/drawing/2014/main" id="{65FEB9C9-1E50-485D-AAE0-B68FD682155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4DB654F-D0D0-4714-9A98-FA0119830E74}"/>
              </a:ext>
            </a:extLst>
          </p:cNvPr>
          <p:cNvSpPr>
            <a:spLocks noGrp="1"/>
          </p:cNvSpPr>
          <p:nvPr>
            <p:ph type="sldNum" sz="quarter" idx="12"/>
          </p:nvPr>
        </p:nvSpPr>
        <p:spPr/>
        <p:txBody>
          <a:bodyPr/>
          <a:lstStyle/>
          <a:p>
            <a:fld id="{24FB09BA-B741-43A2-BCC0-7E7966B3D398}" type="slidenum">
              <a:rPr lang="en-IN" smtClean="0"/>
              <a:t>‹#›</a:t>
            </a:fld>
            <a:endParaRPr lang="en-IN"/>
          </a:p>
        </p:txBody>
      </p:sp>
    </p:spTree>
    <p:extLst>
      <p:ext uri="{BB962C8B-B14F-4D97-AF65-F5344CB8AC3E}">
        <p14:creationId xmlns:p14="http://schemas.microsoft.com/office/powerpoint/2010/main" val="278903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6A6CF-2FF0-443F-9AF4-CEE90B8CC56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518BFBD-3830-41B0-9C70-5D4754E23F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9D1724-8EFA-4B24-8C70-B73ABFAB8F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0742379-39F9-4D2F-B8BE-FEA415176B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3B6FE6-5237-4B85-8133-9CD5B4DD49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F5DF966-A0ED-4385-8F17-85C548DAEB20}"/>
              </a:ext>
            </a:extLst>
          </p:cNvPr>
          <p:cNvSpPr>
            <a:spLocks noGrp="1"/>
          </p:cNvSpPr>
          <p:nvPr>
            <p:ph type="dt" sz="half" idx="10"/>
          </p:nvPr>
        </p:nvSpPr>
        <p:spPr/>
        <p:txBody>
          <a:bodyPr/>
          <a:lstStyle/>
          <a:p>
            <a:fld id="{50306059-2587-4FB7-AAB9-ADE216398846}" type="datetimeFigureOut">
              <a:rPr lang="en-IN" smtClean="0"/>
              <a:t>10-09-2020</a:t>
            </a:fld>
            <a:endParaRPr lang="en-IN"/>
          </a:p>
        </p:txBody>
      </p:sp>
      <p:sp>
        <p:nvSpPr>
          <p:cNvPr id="8" name="Footer Placeholder 7">
            <a:extLst>
              <a:ext uri="{FF2B5EF4-FFF2-40B4-BE49-F238E27FC236}">
                <a16:creationId xmlns:a16="http://schemas.microsoft.com/office/drawing/2014/main" id="{C9C257F1-4547-455C-8169-410EDD9970C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6ABB5C7-4A70-489C-85D0-97F0943CD6E4}"/>
              </a:ext>
            </a:extLst>
          </p:cNvPr>
          <p:cNvSpPr>
            <a:spLocks noGrp="1"/>
          </p:cNvSpPr>
          <p:nvPr>
            <p:ph type="sldNum" sz="quarter" idx="12"/>
          </p:nvPr>
        </p:nvSpPr>
        <p:spPr/>
        <p:txBody>
          <a:bodyPr/>
          <a:lstStyle/>
          <a:p>
            <a:fld id="{24FB09BA-B741-43A2-BCC0-7E7966B3D398}" type="slidenum">
              <a:rPr lang="en-IN" smtClean="0"/>
              <a:t>‹#›</a:t>
            </a:fld>
            <a:endParaRPr lang="en-IN"/>
          </a:p>
        </p:txBody>
      </p:sp>
    </p:spTree>
    <p:extLst>
      <p:ext uri="{BB962C8B-B14F-4D97-AF65-F5344CB8AC3E}">
        <p14:creationId xmlns:p14="http://schemas.microsoft.com/office/powerpoint/2010/main" val="3496342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7EA8E-B985-43E6-AFF4-7000293C60A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A21821E-013B-4B94-AB6F-CB8E8E5BF5E7}"/>
              </a:ext>
            </a:extLst>
          </p:cNvPr>
          <p:cNvSpPr>
            <a:spLocks noGrp="1"/>
          </p:cNvSpPr>
          <p:nvPr>
            <p:ph type="dt" sz="half" idx="10"/>
          </p:nvPr>
        </p:nvSpPr>
        <p:spPr/>
        <p:txBody>
          <a:bodyPr/>
          <a:lstStyle/>
          <a:p>
            <a:fld id="{50306059-2587-4FB7-AAB9-ADE216398846}" type="datetimeFigureOut">
              <a:rPr lang="en-IN" smtClean="0"/>
              <a:t>10-09-2020</a:t>
            </a:fld>
            <a:endParaRPr lang="en-IN"/>
          </a:p>
        </p:txBody>
      </p:sp>
      <p:sp>
        <p:nvSpPr>
          <p:cNvPr id="4" name="Footer Placeholder 3">
            <a:extLst>
              <a:ext uri="{FF2B5EF4-FFF2-40B4-BE49-F238E27FC236}">
                <a16:creationId xmlns:a16="http://schemas.microsoft.com/office/drawing/2014/main" id="{12FD2210-E947-4951-9F7F-DD96033CC7A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240A555-0D21-4F9B-9951-4C0FA11A940A}"/>
              </a:ext>
            </a:extLst>
          </p:cNvPr>
          <p:cNvSpPr>
            <a:spLocks noGrp="1"/>
          </p:cNvSpPr>
          <p:nvPr>
            <p:ph type="sldNum" sz="quarter" idx="12"/>
          </p:nvPr>
        </p:nvSpPr>
        <p:spPr/>
        <p:txBody>
          <a:bodyPr/>
          <a:lstStyle/>
          <a:p>
            <a:fld id="{24FB09BA-B741-43A2-BCC0-7E7966B3D398}" type="slidenum">
              <a:rPr lang="en-IN" smtClean="0"/>
              <a:t>‹#›</a:t>
            </a:fld>
            <a:endParaRPr lang="en-IN"/>
          </a:p>
        </p:txBody>
      </p:sp>
    </p:spTree>
    <p:extLst>
      <p:ext uri="{BB962C8B-B14F-4D97-AF65-F5344CB8AC3E}">
        <p14:creationId xmlns:p14="http://schemas.microsoft.com/office/powerpoint/2010/main" val="2866089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E9D8D9-B674-40FD-9F03-FC1D406C41C4}"/>
              </a:ext>
            </a:extLst>
          </p:cNvPr>
          <p:cNvSpPr>
            <a:spLocks noGrp="1"/>
          </p:cNvSpPr>
          <p:nvPr>
            <p:ph type="dt" sz="half" idx="10"/>
          </p:nvPr>
        </p:nvSpPr>
        <p:spPr/>
        <p:txBody>
          <a:bodyPr/>
          <a:lstStyle/>
          <a:p>
            <a:fld id="{50306059-2587-4FB7-AAB9-ADE216398846}" type="datetimeFigureOut">
              <a:rPr lang="en-IN" smtClean="0"/>
              <a:t>10-09-2020</a:t>
            </a:fld>
            <a:endParaRPr lang="en-IN"/>
          </a:p>
        </p:txBody>
      </p:sp>
      <p:sp>
        <p:nvSpPr>
          <p:cNvPr id="3" name="Footer Placeholder 2">
            <a:extLst>
              <a:ext uri="{FF2B5EF4-FFF2-40B4-BE49-F238E27FC236}">
                <a16:creationId xmlns:a16="http://schemas.microsoft.com/office/drawing/2014/main" id="{1A2F5EDB-21D2-45CC-80F8-2425E4CC2FB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70C3B77-4F71-4582-9022-88316B32B239}"/>
              </a:ext>
            </a:extLst>
          </p:cNvPr>
          <p:cNvSpPr>
            <a:spLocks noGrp="1"/>
          </p:cNvSpPr>
          <p:nvPr>
            <p:ph type="sldNum" sz="quarter" idx="12"/>
          </p:nvPr>
        </p:nvSpPr>
        <p:spPr/>
        <p:txBody>
          <a:bodyPr/>
          <a:lstStyle/>
          <a:p>
            <a:fld id="{24FB09BA-B741-43A2-BCC0-7E7966B3D398}" type="slidenum">
              <a:rPr lang="en-IN" smtClean="0"/>
              <a:t>‹#›</a:t>
            </a:fld>
            <a:endParaRPr lang="en-IN"/>
          </a:p>
        </p:txBody>
      </p:sp>
    </p:spTree>
    <p:extLst>
      <p:ext uri="{BB962C8B-B14F-4D97-AF65-F5344CB8AC3E}">
        <p14:creationId xmlns:p14="http://schemas.microsoft.com/office/powerpoint/2010/main" val="2211976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CAA59-ED12-42ED-B2D1-296FB25E2F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551098F-C42C-40B3-A1C9-3C6B8064B6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5C4205F-D3F2-498E-AAF7-8E6FA89CE4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EFC614-B240-410D-B5C4-DDBA2EC6E649}"/>
              </a:ext>
            </a:extLst>
          </p:cNvPr>
          <p:cNvSpPr>
            <a:spLocks noGrp="1"/>
          </p:cNvSpPr>
          <p:nvPr>
            <p:ph type="dt" sz="half" idx="10"/>
          </p:nvPr>
        </p:nvSpPr>
        <p:spPr/>
        <p:txBody>
          <a:bodyPr/>
          <a:lstStyle/>
          <a:p>
            <a:fld id="{50306059-2587-4FB7-AAB9-ADE216398846}" type="datetimeFigureOut">
              <a:rPr lang="en-IN" smtClean="0"/>
              <a:t>10-09-2020</a:t>
            </a:fld>
            <a:endParaRPr lang="en-IN"/>
          </a:p>
        </p:txBody>
      </p:sp>
      <p:sp>
        <p:nvSpPr>
          <p:cNvPr id="6" name="Footer Placeholder 5">
            <a:extLst>
              <a:ext uri="{FF2B5EF4-FFF2-40B4-BE49-F238E27FC236}">
                <a16:creationId xmlns:a16="http://schemas.microsoft.com/office/drawing/2014/main" id="{D339BA67-C738-4315-8169-F6EB793F7D4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7DC3381-BEB0-44C4-A034-7C93C984AC5C}"/>
              </a:ext>
            </a:extLst>
          </p:cNvPr>
          <p:cNvSpPr>
            <a:spLocks noGrp="1"/>
          </p:cNvSpPr>
          <p:nvPr>
            <p:ph type="sldNum" sz="quarter" idx="12"/>
          </p:nvPr>
        </p:nvSpPr>
        <p:spPr/>
        <p:txBody>
          <a:bodyPr/>
          <a:lstStyle/>
          <a:p>
            <a:fld id="{24FB09BA-B741-43A2-BCC0-7E7966B3D398}" type="slidenum">
              <a:rPr lang="en-IN" smtClean="0"/>
              <a:t>‹#›</a:t>
            </a:fld>
            <a:endParaRPr lang="en-IN"/>
          </a:p>
        </p:txBody>
      </p:sp>
    </p:spTree>
    <p:extLst>
      <p:ext uri="{BB962C8B-B14F-4D97-AF65-F5344CB8AC3E}">
        <p14:creationId xmlns:p14="http://schemas.microsoft.com/office/powerpoint/2010/main" val="1826483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CB978-BB67-4E4A-8B81-4DED145DC7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B13CCDC-5461-44DB-83FE-6D678A07E8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EBCDB34-E6F0-4590-9BE4-D9CB960549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251189-FEE1-4FA2-AA3C-991EEB5B9E9E}"/>
              </a:ext>
            </a:extLst>
          </p:cNvPr>
          <p:cNvSpPr>
            <a:spLocks noGrp="1"/>
          </p:cNvSpPr>
          <p:nvPr>
            <p:ph type="dt" sz="half" idx="10"/>
          </p:nvPr>
        </p:nvSpPr>
        <p:spPr/>
        <p:txBody>
          <a:bodyPr/>
          <a:lstStyle/>
          <a:p>
            <a:fld id="{50306059-2587-4FB7-AAB9-ADE216398846}" type="datetimeFigureOut">
              <a:rPr lang="en-IN" smtClean="0"/>
              <a:t>10-09-2020</a:t>
            </a:fld>
            <a:endParaRPr lang="en-IN"/>
          </a:p>
        </p:txBody>
      </p:sp>
      <p:sp>
        <p:nvSpPr>
          <p:cNvPr id="6" name="Footer Placeholder 5">
            <a:extLst>
              <a:ext uri="{FF2B5EF4-FFF2-40B4-BE49-F238E27FC236}">
                <a16:creationId xmlns:a16="http://schemas.microsoft.com/office/drawing/2014/main" id="{235C78F6-2E5A-46AF-9068-550D9252ECB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3089129-997E-47C2-8C03-4E5759CB0226}"/>
              </a:ext>
            </a:extLst>
          </p:cNvPr>
          <p:cNvSpPr>
            <a:spLocks noGrp="1"/>
          </p:cNvSpPr>
          <p:nvPr>
            <p:ph type="sldNum" sz="quarter" idx="12"/>
          </p:nvPr>
        </p:nvSpPr>
        <p:spPr/>
        <p:txBody>
          <a:bodyPr/>
          <a:lstStyle/>
          <a:p>
            <a:fld id="{24FB09BA-B741-43A2-BCC0-7E7966B3D398}" type="slidenum">
              <a:rPr lang="en-IN" smtClean="0"/>
              <a:t>‹#›</a:t>
            </a:fld>
            <a:endParaRPr lang="en-IN"/>
          </a:p>
        </p:txBody>
      </p:sp>
    </p:spTree>
    <p:extLst>
      <p:ext uri="{BB962C8B-B14F-4D97-AF65-F5344CB8AC3E}">
        <p14:creationId xmlns:p14="http://schemas.microsoft.com/office/powerpoint/2010/main" val="38736660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C1C94C-8958-4115-A1C6-4E3CE7F1DB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FB2C4ED-E887-4F51-B923-CA17F5C922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FB81CF-91CB-4273-94CF-D705E8A293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306059-2587-4FB7-AAB9-ADE216398846}" type="datetimeFigureOut">
              <a:rPr lang="en-IN" smtClean="0"/>
              <a:t>10-09-2020</a:t>
            </a:fld>
            <a:endParaRPr lang="en-IN"/>
          </a:p>
        </p:txBody>
      </p:sp>
      <p:sp>
        <p:nvSpPr>
          <p:cNvPr id="5" name="Footer Placeholder 4">
            <a:extLst>
              <a:ext uri="{FF2B5EF4-FFF2-40B4-BE49-F238E27FC236}">
                <a16:creationId xmlns:a16="http://schemas.microsoft.com/office/drawing/2014/main" id="{1F2C1EBF-0A5A-4B68-B753-9E0B9D49FF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421ED2D-54FB-428C-B7AE-76FC2C33D0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FB09BA-B741-43A2-BCC0-7E7966B3D398}" type="slidenum">
              <a:rPr lang="en-IN" smtClean="0"/>
              <a:t>‹#›</a:t>
            </a:fld>
            <a:endParaRPr lang="en-IN"/>
          </a:p>
        </p:txBody>
      </p:sp>
    </p:spTree>
    <p:extLst>
      <p:ext uri="{BB962C8B-B14F-4D97-AF65-F5344CB8AC3E}">
        <p14:creationId xmlns:p14="http://schemas.microsoft.com/office/powerpoint/2010/main" val="31880478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8.png"/><Relationship Id="rId7"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10" Type="http://schemas.microsoft.com/office/2007/relationships/hdphoto" Target="../media/hdphoto3.wdp"/><Relationship Id="rId4" Type="http://schemas.openxmlformats.org/officeDocument/2006/relationships/image" Target="../media/image19.png"/><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0.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3.png"/><Relationship Id="rId7"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24.png"/><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0.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7.png"/><Relationship Id="rId7" Type="http://schemas.openxmlformats.org/officeDocument/2006/relationships/image" Target="../media/image2.png"/><Relationship Id="rId12"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hyperlink" Target="https://www.brainyquote.com/quotes/howard_schultz_592229" TargetMode="External"/><Relationship Id="rId5" Type="http://schemas.openxmlformats.org/officeDocument/2006/relationships/image" Target="../media/image29.png"/><Relationship Id="rId10" Type="http://schemas.microsoft.com/office/2007/relationships/hdphoto" Target="../media/hdphoto2.wdp"/><Relationship Id="rId4" Type="http://schemas.openxmlformats.org/officeDocument/2006/relationships/image" Target="../media/image28.png"/><Relationship Id="rId9" Type="http://schemas.openxmlformats.org/officeDocument/2006/relationships/image" Target="../media/image10.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0.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3.png"/><Relationship Id="rId7"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0.png"/><Relationship Id="rId4" Type="http://schemas.openxmlformats.org/officeDocument/2006/relationships/image" Target="../media/image34.svg"/><Relationship Id="rId9"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0.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2.png"/><Relationship Id="rId7"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0.png"/><Relationship Id="rId4" Type="http://schemas.microsoft.com/office/2007/relationships/hdphoto" Target="../media/hdphoto1.wdp"/><Relationship Id="rId9"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0.png"/><Relationship Id="rId5" Type="http://schemas.microsoft.com/office/2007/relationships/hdphoto" Target="../media/hdphoto2.wdp"/><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png"/><Relationship Id="rId7"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0.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0.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7" Type="http://schemas.microsoft.com/office/2007/relationships/hdphoto" Target="../media/hdphoto2.wdp"/><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0.png"/><Relationship Id="rId5" Type="http://schemas.microsoft.com/office/2007/relationships/hdphoto" Target="../media/hdphoto1.wdp"/><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7" Type="http://schemas.microsoft.com/office/2007/relationships/hdphoto" Target="../media/hdphoto2.wdp"/><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0.png"/><Relationship Id="rId5" Type="http://schemas.microsoft.com/office/2007/relationships/hdphoto" Target="../media/hdphoto1.wdp"/><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44.png"/><Relationship Id="rId7"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0.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0.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0.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8" Type="http://schemas.openxmlformats.org/officeDocument/2006/relationships/hyperlink" Target="https://github.com/petermr/openVirus/wiki/Dictionary:-Viruses" TargetMode="External"/><Relationship Id="rId13" Type="http://schemas.openxmlformats.org/officeDocument/2006/relationships/hyperlink" Target="https://youtu.be/AXmqMMGiZUw" TargetMode="External"/><Relationship Id="rId18" Type="http://schemas.openxmlformats.org/officeDocument/2006/relationships/image" Target="../media/image49.png"/><Relationship Id="rId3" Type="http://schemas.openxmlformats.org/officeDocument/2006/relationships/hyperlink" Target="https://github.com/petermr/openVirus/wiki/Dictionary:-Country" TargetMode="External"/><Relationship Id="rId7" Type="http://schemas.openxmlformats.org/officeDocument/2006/relationships/hyperlink" Target="https://github.com/petermr/openVirus/wiki/Dictionary:-Non--pharmaceutical-Interventions" TargetMode="External"/><Relationship Id="rId12" Type="http://schemas.openxmlformats.org/officeDocument/2006/relationships/hyperlink" Target="https://www.youtube.com/watch?v=XiTngk-POm8" TargetMode="External"/><Relationship Id="rId17" Type="http://schemas.microsoft.com/office/2007/relationships/hdphoto" Target="../media/hdphoto2.wdp"/><Relationship Id="rId2" Type="http://schemas.openxmlformats.org/officeDocument/2006/relationships/notesSlide" Target="../notesSlides/notesSlide27.xml"/><Relationship Id="rId16"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hyperlink" Target="https://github.com/petermr/openVirus/wiki/Dictionary:-Funders" TargetMode="External"/><Relationship Id="rId11" Type="http://schemas.openxmlformats.org/officeDocument/2006/relationships/hyperlink" Target="https://github.com/petermr/openVirus" TargetMode="External"/><Relationship Id="rId5" Type="http://schemas.openxmlformats.org/officeDocument/2006/relationships/hyperlink" Target="https://github.com/petermr/openVirus/wiki/Dictionary:-Drugs" TargetMode="External"/><Relationship Id="rId15" Type="http://schemas.microsoft.com/office/2007/relationships/hdphoto" Target="../media/hdphoto1.wdp"/><Relationship Id="rId10" Type="http://schemas.openxmlformats.org/officeDocument/2006/relationships/hyperlink" Target="https://github.com/petermr/openVirus/wiki/Dictionary:-Testing-and-Tracing" TargetMode="External"/><Relationship Id="rId19" Type="http://schemas.openxmlformats.org/officeDocument/2006/relationships/image" Target="../media/image6.png"/><Relationship Id="rId4" Type="http://schemas.openxmlformats.org/officeDocument/2006/relationships/hyperlink" Target="https://github.com/petermr/openVirus/wiki/Dictionary:-Diseases" TargetMode="External"/><Relationship Id="rId9" Type="http://schemas.openxmlformats.org/officeDocument/2006/relationships/hyperlink" Target="https://github.com/petermr/openVirus/wiki/Dictionary:-Zoonosis" TargetMode="External"/><Relationship Id="rId1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hyperlink" Target="https://commons.wikimedia.org/w/index.php?curid=74877762" TargetMode="External"/><Relationship Id="rId7"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6.png"/><Relationship Id="rId5" Type="http://schemas.openxmlformats.org/officeDocument/2006/relationships/image" Target="../media/image2.png"/><Relationship Id="rId10" Type="http://schemas.openxmlformats.org/officeDocument/2006/relationships/image" Target="../media/image51.png"/><Relationship Id="rId4" Type="http://schemas.openxmlformats.org/officeDocument/2006/relationships/hyperlink" Target="https://commons.wikimedia.org/w/index.php?curid=12145131" TargetMode="External"/><Relationship Id="rId9" Type="http://schemas.openxmlformats.org/officeDocument/2006/relationships/image" Target="../media/image50.png"/></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hyperlink" Target="https://blog.scopus.com/posts/scopus-makes-millions-of-open-access-articles-easily-discoverable" TargetMode="External"/><Relationship Id="rId7" Type="http://schemas.microsoft.com/office/2007/relationships/hdphoto" Target="../media/hdphoto2.wdp"/><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49.png"/><Relationship Id="rId7"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52.jpeg"/><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hyperlink" Target="https://commons.wikimedia.org/w/index.php?curid=74877762" TargetMode="External"/><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6.png"/><Relationship Id="rId5" Type="http://schemas.openxmlformats.org/officeDocument/2006/relationships/image" Target="../media/image2.png"/><Relationship Id="rId10" Type="http://schemas.openxmlformats.org/officeDocument/2006/relationships/image" Target="../media/image12.png"/><Relationship Id="rId4" Type="http://schemas.openxmlformats.org/officeDocument/2006/relationships/hyperlink" Target="https://commons.wikimedia.org/w/index.php?curid=12145131" TargetMode="External"/><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8.xml"/><Relationship Id="rId7" Type="http://schemas.microsoft.com/office/2007/relationships/hdphoto" Target="../media/hdphoto2.wdp"/><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10.png"/><Relationship Id="rId5"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0.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299F4331-99FF-42B2-BC2C-5A7D317D76D4}"/>
              </a:ext>
            </a:extLst>
          </p:cNvPr>
          <p:cNvPicPr>
            <a:picLocks noChangeAspect="1"/>
          </p:cNvPicPr>
          <p:nvPr/>
        </p:nvPicPr>
        <p:blipFill rotWithShape="1">
          <a:blip r:embed="rId3"/>
          <a:srcRect r="697" b="660"/>
          <a:stretch/>
        </p:blipFill>
        <p:spPr>
          <a:xfrm>
            <a:off x="-23149" y="1"/>
            <a:ext cx="12215149" cy="6858000"/>
          </a:xfrm>
          <a:prstGeom prst="rect">
            <a:avLst/>
          </a:prstGeom>
        </p:spPr>
      </p:pic>
    </p:spTree>
    <p:extLst>
      <p:ext uri="{BB962C8B-B14F-4D97-AF65-F5344CB8AC3E}">
        <p14:creationId xmlns:p14="http://schemas.microsoft.com/office/powerpoint/2010/main" val="657863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794169E-2C68-418E-A0B2-D81676F46A85}"/>
              </a:ext>
            </a:extLst>
          </p:cNvPr>
          <p:cNvSpPr/>
          <p:nvPr/>
        </p:nvSpPr>
        <p:spPr>
          <a:xfrm>
            <a:off x="460529" y="1253331"/>
            <a:ext cx="5635472" cy="30607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4DB42256-4806-4581-8994-54C9B71A665C}"/>
              </a:ext>
            </a:extLst>
          </p:cNvPr>
          <p:cNvSpPr>
            <a:spLocks noGrp="1"/>
          </p:cNvSpPr>
          <p:nvPr>
            <p:ph type="title"/>
          </p:nvPr>
        </p:nvSpPr>
        <p:spPr>
          <a:xfrm>
            <a:off x="0" y="39328"/>
            <a:ext cx="11708261" cy="1325563"/>
          </a:xfrm>
        </p:spPr>
        <p:txBody>
          <a:bodyPr>
            <a:normAutofit/>
          </a:bodyPr>
          <a:lstStyle/>
          <a:p>
            <a:pPr algn="ctr"/>
            <a:r>
              <a:rPr lang="en-US" sz="4800" b="1" dirty="0" err="1">
                <a:latin typeface="+mn-lt"/>
                <a:cs typeface="Arial" panose="020B0604020202020204" pitchFamily="34" charset="0"/>
              </a:rPr>
              <a:t>Wikidata</a:t>
            </a:r>
            <a:r>
              <a:rPr lang="en-US" sz="4800" b="1" dirty="0">
                <a:latin typeface="+mn-lt"/>
                <a:cs typeface="Arial" panose="020B0604020202020204" pitchFamily="34" charset="0"/>
              </a:rPr>
              <a:t>-based Annotation</a:t>
            </a:r>
            <a:r>
              <a:rPr lang="en-US" sz="4800" b="1" dirty="0">
                <a:solidFill>
                  <a:srgbClr val="F68212"/>
                </a:solidFill>
                <a:latin typeface="+mn-lt"/>
                <a:cs typeface="Arial" panose="020B0604020202020204" pitchFamily="34" charset="0"/>
              </a:rPr>
              <a:t> </a:t>
            </a:r>
            <a:endParaRPr lang="en-IN" sz="4800" b="1" dirty="0">
              <a:solidFill>
                <a:srgbClr val="F68212"/>
              </a:solidFill>
              <a:latin typeface="+mn-lt"/>
              <a:cs typeface="Arial" panose="020B0604020202020204" pitchFamily="34" charset="0"/>
            </a:endParaRPr>
          </a:p>
        </p:txBody>
      </p:sp>
      <p:sp>
        <p:nvSpPr>
          <p:cNvPr id="3" name="Content Placeholder 2">
            <a:extLst>
              <a:ext uri="{FF2B5EF4-FFF2-40B4-BE49-F238E27FC236}">
                <a16:creationId xmlns:a16="http://schemas.microsoft.com/office/drawing/2014/main" id="{248E97B1-01B0-4C1D-A5C2-A090EB4C14A3}"/>
              </a:ext>
            </a:extLst>
          </p:cNvPr>
          <p:cNvSpPr>
            <a:spLocks noGrp="1"/>
          </p:cNvSpPr>
          <p:nvPr>
            <p:ph idx="1"/>
          </p:nvPr>
        </p:nvSpPr>
        <p:spPr>
          <a:xfrm>
            <a:off x="6096001" y="2563388"/>
            <a:ext cx="5612260" cy="440646"/>
          </a:xfrm>
        </p:spPr>
        <p:txBody>
          <a:bodyPr>
            <a:normAutofit fontScale="92500" lnSpcReduction="10000"/>
          </a:bodyPr>
          <a:lstStyle/>
          <a:p>
            <a:pPr marL="0" indent="0" algn="ctr">
              <a:buNone/>
            </a:pPr>
            <a:r>
              <a:rPr lang="en-US" b="1" spc="300" dirty="0" err="1">
                <a:solidFill>
                  <a:srgbClr val="9C0000"/>
                </a:solidFill>
              </a:rPr>
              <a:t>Wikidata</a:t>
            </a:r>
            <a:r>
              <a:rPr lang="en-US" b="1" spc="300" dirty="0">
                <a:solidFill>
                  <a:srgbClr val="9C0000"/>
                </a:solidFill>
              </a:rPr>
              <a:t> </a:t>
            </a:r>
            <a:r>
              <a:rPr lang="en-US" b="1" spc="300" dirty="0">
                <a:solidFill>
                  <a:srgbClr val="9C0000"/>
                </a:solidFill>
                <a:sym typeface="Wingdings" panose="05000000000000000000" pitchFamily="2" charset="2"/>
              </a:rPr>
              <a:t> </a:t>
            </a:r>
            <a:r>
              <a:rPr lang="en-US" b="1" spc="300" dirty="0">
                <a:solidFill>
                  <a:srgbClr val="9C0000"/>
                </a:solidFill>
              </a:rPr>
              <a:t> Dictionaries</a:t>
            </a:r>
          </a:p>
          <a:p>
            <a:pPr marL="0" indent="0">
              <a:buNone/>
            </a:pPr>
            <a:endParaRPr lang="en-US" dirty="0"/>
          </a:p>
          <a:p>
            <a:pPr marL="0" indent="0">
              <a:buNone/>
            </a:pPr>
            <a:endParaRPr lang="en-US" dirty="0">
              <a:sym typeface="Wingdings" panose="05000000000000000000" pitchFamily="2" charset="2"/>
            </a:endParaRPr>
          </a:p>
          <a:p>
            <a:endParaRPr lang="en-IN" dirty="0"/>
          </a:p>
        </p:txBody>
      </p:sp>
      <p:pic>
        <p:nvPicPr>
          <p:cNvPr id="6" name="Picture 5" descr="Wikidata - Meta">
            <a:extLst>
              <a:ext uri="{FF2B5EF4-FFF2-40B4-BE49-F238E27FC236}">
                <a16:creationId xmlns:a16="http://schemas.microsoft.com/office/drawing/2014/main" id="{0AB6BC4E-4EEA-4503-8347-14AB921B4F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025" y="1560139"/>
            <a:ext cx="1599055" cy="11313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832343E-2D56-4FC0-905E-88B229C91719}"/>
              </a:ext>
            </a:extLst>
          </p:cNvPr>
          <p:cNvSpPr txBox="1"/>
          <p:nvPr/>
        </p:nvSpPr>
        <p:spPr>
          <a:xfrm>
            <a:off x="659132" y="2964756"/>
            <a:ext cx="5355583" cy="1200329"/>
          </a:xfrm>
          <a:prstGeom prst="rect">
            <a:avLst/>
          </a:prstGeom>
          <a:noFill/>
        </p:spPr>
        <p:txBody>
          <a:bodyPr wrap="square">
            <a:spAutoFit/>
          </a:bodyPr>
          <a:lstStyle/>
          <a:p>
            <a:pPr marL="342900" indent="-342900" algn="just">
              <a:buFont typeface="Arial" panose="020B0604020202020204" pitchFamily="34" charset="0"/>
              <a:buChar char="•"/>
            </a:pPr>
            <a:r>
              <a:rPr lang="en-US" sz="2400" dirty="0"/>
              <a:t>Central storage for the structured data</a:t>
            </a:r>
          </a:p>
          <a:p>
            <a:pPr marL="342900" indent="-342900" algn="just">
              <a:buFont typeface="Arial" panose="020B0604020202020204" pitchFamily="34" charset="0"/>
              <a:buChar char="•"/>
            </a:pPr>
            <a:endParaRPr lang="en-US" sz="2400" dirty="0"/>
          </a:p>
          <a:p>
            <a:pPr marL="342900" indent="-342900" algn="just">
              <a:buFont typeface="Arial" panose="020B0604020202020204" pitchFamily="34" charset="0"/>
              <a:buChar char="•"/>
            </a:pPr>
            <a:r>
              <a:rPr lang="en-US" sz="2400" dirty="0"/>
              <a:t>World’s metadata (100 million) </a:t>
            </a:r>
          </a:p>
        </p:txBody>
      </p:sp>
      <p:pic>
        <p:nvPicPr>
          <p:cNvPr id="13" name="Picture 12">
            <a:extLst>
              <a:ext uri="{FF2B5EF4-FFF2-40B4-BE49-F238E27FC236}">
                <a16:creationId xmlns:a16="http://schemas.microsoft.com/office/drawing/2014/main" id="{FD38730D-C195-497C-895D-B57F72AD124E}"/>
              </a:ext>
            </a:extLst>
          </p:cNvPr>
          <p:cNvPicPr>
            <a:picLocks noChangeAspect="1"/>
          </p:cNvPicPr>
          <p:nvPr/>
        </p:nvPicPr>
        <p:blipFill rotWithShape="1">
          <a:blip r:embed="rId4"/>
          <a:srcRect l="60628" t="8551" r="10104" b="11763"/>
          <a:stretch/>
        </p:blipFill>
        <p:spPr>
          <a:xfrm>
            <a:off x="3778814" y="1572286"/>
            <a:ext cx="1174453" cy="1119186"/>
          </a:xfrm>
          <a:prstGeom prst="rect">
            <a:avLst/>
          </a:prstGeom>
        </p:spPr>
      </p:pic>
      <p:cxnSp>
        <p:nvCxnSpPr>
          <p:cNvPr id="16" name="Straight Connector 15">
            <a:extLst>
              <a:ext uri="{FF2B5EF4-FFF2-40B4-BE49-F238E27FC236}">
                <a16:creationId xmlns:a16="http://schemas.microsoft.com/office/drawing/2014/main" id="{DBCD967C-E7C7-468D-9846-1D1D1317FAF3}"/>
              </a:ext>
            </a:extLst>
          </p:cNvPr>
          <p:cNvCxnSpPr>
            <a:cxnSpLocks/>
          </p:cNvCxnSpPr>
          <p:nvPr/>
        </p:nvCxnSpPr>
        <p:spPr>
          <a:xfrm>
            <a:off x="11844718" y="0"/>
            <a:ext cx="0" cy="6858000"/>
          </a:xfrm>
          <a:prstGeom prst="line">
            <a:avLst/>
          </a:prstGeom>
          <a:ln w="76200">
            <a:solidFill>
              <a:srgbClr val="FBC48D"/>
            </a:solidFill>
          </a:ln>
        </p:spPr>
        <p:style>
          <a:lnRef idx="1">
            <a:schemeClr val="accent6"/>
          </a:lnRef>
          <a:fillRef idx="0">
            <a:schemeClr val="accent6"/>
          </a:fillRef>
          <a:effectRef idx="0">
            <a:schemeClr val="accent6"/>
          </a:effectRef>
          <a:fontRef idx="minor">
            <a:schemeClr val="tx1"/>
          </a:fontRef>
        </p:style>
      </p:cxnSp>
      <p:cxnSp>
        <p:nvCxnSpPr>
          <p:cNvPr id="17" name="Straight Connector 16">
            <a:extLst>
              <a:ext uri="{FF2B5EF4-FFF2-40B4-BE49-F238E27FC236}">
                <a16:creationId xmlns:a16="http://schemas.microsoft.com/office/drawing/2014/main" id="{25377C50-6554-4067-9770-BE22192DD3C6}"/>
              </a:ext>
            </a:extLst>
          </p:cNvPr>
          <p:cNvCxnSpPr>
            <a:cxnSpLocks/>
          </p:cNvCxnSpPr>
          <p:nvPr/>
        </p:nvCxnSpPr>
        <p:spPr>
          <a:xfrm flipH="1">
            <a:off x="12104917" y="0"/>
            <a:ext cx="0" cy="6858000"/>
          </a:xfrm>
          <a:prstGeom prst="line">
            <a:avLst/>
          </a:prstGeom>
          <a:ln w="76200">
            <a:solidFill>
              <a:srgbClr val="F9A959"/>
            </a:solidFill>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B8D16316-E3EF-449F-A5B0-4A42D84F9EA4}"/>
              </a:ext>
            </a:extLst>
          </p:cNvPr>
          <p:cNvCxnSpPr>
            <a:cxnSpLocks/>
          </p:cNvCxnSpPr>
          <p:nvPr/>
        </p:nvCxnSpPr>
        <p:spPr>
          <a:xfrm>
            <a:off x="11708264" y="0"/>
            <a:ext cx="0" cy="6858000"/>
          </a:xfrm>
          <a:prstGeom prst="line">
            <a:avLst/>
          </a:prstGeom>
          <a:ln w="76200">
            <a:solidFill>
              <a:srgbClr val="F7E7BB"/>
            </a:solidFill>
          </a:ln>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864289FF-D77A-46B9-AE1E-BC8E0A361B47}"/>
              </a:ext>
            </a:extLst>
          </p:cNvPr>
          <p:cNvCxnSpPr>
            <a:cxnSpLocks/>
          </p:cNvCxnSpPr>
          <p:nvPr/>
        </p:nvCxnSpPr>
        <p:spPr>
          <a:xfrm>
            <a:off x="11977396" y="0"/>
            <a:ext cx="0" cy="6858000"/>
          </a:xfrm>
          <a:prstGeom prst="line">
            <a:avLst/>
          </a:prstGeom>
          <a:ln w="76200">
            <a:solidFill>
              <a:srgbClr val="EBC457"/>
            </a:solidFill>
          </a:ln>
        </p:spPr>
        <p:style>
          <a:lnRef idx="1">
            <a:schemeClr val="accent6"/>
          </a:lnRef>
          <a:fillRef idx="0">
            <a:schemeClr val="accent6"/>
          </a:fillRef>
          <a:effectRef idx="0">
            <a:schemeClr val="accent6"/>
          </a:effectRef>
          <a:fontRef idx="minor">
            <a:schemeClr val="tx1"/>
          </a:fontRef>
        </p:style>
      </p:cxnSp>
      <p:pic>
        <p:nvPicPr>
          <p:cNvPr id="5" name="Picture 2" descr="cc logo">
            <a:extLst>
              <a:ext uri="{FF2B5EF4-FFF2-40B4-BE49-F238E27FC236}">
                <a16:creationId xmlns:a16="http://schemas.microsoft.com/office/drawing/2014/main" id="{72ACCDC7-01E9-4E8B-B3F3-CEA2BA3B969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59391"/>
            <a:ext cx="259281" cy="259281"/>
          </a:xfrm>
          <a:prstGeom prst="ellipse">
            <a:avLst/>
          </a:prstGeom>
          <a:solidFill>
            <a:schemeClr val="bg1"/>
          </a:solidFill>
        </p:spPr>
      </p:pic>
      <p:pic>
        <p:nvPicPr>
          <p:cNvPr id="7" name="Picture 6">
            <a:extLst>
              <a:ext uri="{FF2B5EF4-FFF2-40B4-BE49-F238E27FC236}">
                <a16:creationId xmlns:a16="http://schemas.microsoft.com/office/drawing/2014/main" id="{D61F697F-1C86-44EA-8B04-E88622C5259C}"/>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55630"/>
            <a:ext cx="259281" cy="259281"/>
          </a:xfrm>
          <a:prstGeom prst="ellipse">
            <a:avLst/>
          </a:prstGeom>
          <a:solidFill>
            <a:schemeClr val="bg1"/>
          </a:solidFill>
        </p:spPr>
      </p:pic>
      <p:sp>
        <p:nvSpPr>
          <p:cNvPr id="8" name="TextBox 7">
            <a:extLst>
              <a:ext uri="{FF2B5EF4-FFF2-40B4-BE49-F238E27FC236}">
                <a16:creationId xmlns:a16="http://schemas.microsoft.com/office/drawing/2014/main" id="{5B381F42-2064-4CE3-95E9-474C6C79D8EE}"/>
              </a:ext>
            </a:extLst>
          </p:cNvPr>
          <p:cNvSpPr txBox="1"/>
          <p:nvPr/>
        </p:nvSpPr>
        <p:spPr>
          <a:xfrm>
            <a:off x="589722" y="6599467"/>
            <a:ext cx="6123006" cy="215444"/>
          </a:xfrm>
          <a:prstGeom prst="rect">
            <a:avLst/>
          </a:prstGeom>
          <a:noFill/>
        </p:spPr>
        <p:txBody>
          <a:bodyPr wrap="square">
            <a:spAutoFit/>
          </a:bodyPr>
          <a:lstStyle/>
          <a:p>
            <a:r>
              <a:rPr lang="en-IN" sz="800" b="1" dirty="0"/>
              <a:t>Credits</a:t>
            </a:r>
            <a:r>
              <a:rPr lang="en-IN" sz="800" dirty="0"/>
              <a:t>: https://www.wikidata.org/wiki/Wikidata:Main_Page</a:t>
            </a:r>
          </a:p>
        </p:txBody>
      </p:sp>
      <p:pic>
        <p:nvPicPr>
          <p:cNvPr id="10" name="Picture 9">
            <a:extLst>
              <a:ext uri="{FF2B5EF4-FFF2-40B4-BE49-F238E27FC236}">
                <a16:creationId xmlns:a16="http://schemas.microsoft.com/office/drawing/2014/main" id="{0DBCC4F8-445E-429C-94DD-FE51F5AA9092}"/>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25000"/>
                    </a14:imgEffect>
                    <a14:imgEffect>
                      <a14:brightnessContrast contrast="-40000"/>
                    </a14:imgEffect>
                  </a14:imgLayer>
                </a14:imgProps>
              </a:ext>
            </a:extLst>
          </a:blip>
          <a:stretch>
            <a:fillRect/>
          </a:stretch>
        </p:blipFill>
        <p:spPr>
          <a:xfrm>
            <a:off x="460529" y="4622317"/>
            <a:ext cx="11111282" cy="1668925"/>
          </a:xfrm>
          <a:prstGeom prst="rect">
            <a:avLst/>
          </a:prstGeom>
          <a:ln>
            <a:solidFill>
              <a:schemeClr val="bg1">
                <a:lumMod val="65000"/>
              </a:schemeClr>
            </a:solidFill>
          </a:ln>
        </p:spPr>
      </p:pic>
      <p:sp>
        <p:nvSpPr>
          <p:cNvPr id="12" name="TextBox 11">
            <a:extLst>
              <a:ext uri="{FF2B5EF4-FFF2-40B4-BE49-F238E27FC236}">
                <a16:creationId xmlns:a16="http://schemas.microsoft.com/office/drawing/2014/main" id="{8B89D2AC-396E-4B62-BEB2-51774B0735A0}"/>
              </a:ext>
            </a:extLst>
          </p:cNvPr>
          <p:cNvSpPr txBox="1"/>
          <p:nvPr/>
        </p:nvSpPr>
        <p:spPr>
          <a:xfrm>
            <a:off x="9985219" y="5869438"/>
            <a:ext cx="1559594" cy="369332"/>
          </a:xfrm>
          <a:prstGeom prst="rect">
            <a:avLst/>
          </a:prstGeom>
          <a:solidFill>
            <a:schemeClr val="bg1">
              <a:lumMod val="85000"/>
            </a:schemeClr>
          </a:solidFill>
        </p:spPr>
        <p:txBody>
          <a:bodyPr wrap="none" rtlCol="0">
            <a:spAutoFit/>
          </a:bodyPr>
          <a:lstStyle/>
          <a:p>
            <a:r>
              <a:rPr lang="en-US" dirty="0"/>
              <a:t>Sample Query </a:t>
            </a:r>
            <a:endParaRPr lang="en-IN" dirty="0"/>
          </a:p>
        </p:txBody>
      </p:sp>
    </p:spTree>
    <p:extLst>
      <p:ext uri="{BB962C8B-B14F-4D97-AF65-F5344CB8AC3E}">
        <p14:creationId xmlns:p14="http://schemas.microsoft.com/office/powerpoint/2010/main" val="4155052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AC566-4FBB-4FCA-BD8A-C38A2E4AABB1}"/>
              </a:ext>
            </a:extLst>
          </p:cNvPr>
          <p:cNvSpPr>
            <a:spLocks noGrp="1"/>
          </p:cNvSpPr>
          <p:nvPr>
            <p:ph type="title"/>
          </p:nvPr>
        </p:nvSpPr>
        <p:spPr>
          <a:xfrm>
            <a:off x="-1" y="31669"/>
            <a:ext cx="11708263" cy="1325563"/>
          </a:xfrm>
        </p:spPr>
        <p:txBody>
          <a:bodyPr>
            <a:normAutofit/>
          </a:bodyPr>
          <a:lstStyle/>
          <a:p>
            <a:pPr algn="ctr"/>
            <a:r>
              <a:rPr lang="en-US" sz="6000" b="1" dirty="0">
                <a:latin typeface="+mn-lt"/>
                <a:cs typeface="Arial" panose="020B0604020202020204" pitchFamily="34" charset="0"/>
              </a:rPr>
              <a:t>Dictionaries</a:t>
            </a:r>
            <a:endParaRPr lang="en-IN" sz="5400" dirty="0">
              <a:latin typeface="+mn-lt"/>
              <a:cs typeface="Arial" panose="020B0604020202020204" pitchFamily="34" charset="0"/>
            </a:endParaRPr>
          </a:p>
        </p:txBody>
      </p:sp>
      <p:sp>
        <p:nvSpPr>
          <p:cNvPr id="3" name="Content Placeholder 2">
            <a:extLst>
              <a:ext uri="{FF2B5EF4-FFF2-40B4-BE49-F238E27FC236}">
                <a16:creationId xmlns:a16="http://schemas.microsoft.com/office/drawing/2014/main" id="{EA90B580-559E-465A-95EE-61B5D2D8B44B}"/>
              </a:ext>
            </a:extLst>
          </p:cNvPr>
          <p:cNvSpPr>
            <a:spLocks noGrp="1"/>
          </p:cNvSpPr>
          <p:nvPr>
            <p:ph idx="1"/>
          </p:nvPr>
        </p:nvSpPr>
        <p:spPr>
          <a:xfrm>
            <a:off x="288775" y="2020312"/>
            <a:ext cx="7957190" cy="1325563"/>
          </a:xfrm>
        </p:spPr>
        <p:txBody>
          <a:bodyPr>
            <a:normAutofit/>
          </a:bodyPr>
          <a:lstStyle/>
          <a:p>
            <a:pPr marL="0" lvl="0" indent="0" algn="ctr">
              <a:lnSpc>
                <a:spcPct val="107000"/>
              </a:lnSpc>
              <a:buNone/>
            </a:pPr>
            <a:r>
              <a:rPr lang="en-IN" sz="2200" dirty="0">
                <a:solidFill>
                  <a:srgbClr val="24292E"/>
                </a:solidFill>
                <a:ea typeface="Calibri" panose="020F0502020204030204" pitchFamily="34" charset="0"/>
                <a:cs typeface="Times New Roman" panose="02020603050405020304" pitchFamily="18" charset="0"/>
              </a:rPr>
              <a:t>E</a:t>
            </a:r>
            <a:r>
              <a:rPr lang="en-IN" sz="2200" dirty="0">
                <a:solidFill>
                  <a:srgbClr val="24292E"/>
                </a:solidFill>
                <a:effectLst/>
                <a:ea typeface="Calibri" panose="020F0502020204030204" pitchFamily="34" charset="0"/>
                <a:cs typeface="Times New Roman" panose="02020603050405020304" pitchFamily="18" charset="0"/>
              </a:rPr>
              <a:t>xtract multidisciplinary</a:t>
            </a:r>
            <a:r>
              <a:rPr lang="en-IN" sz="2200" dirty="0">
                <a:solidFill>
                  <a:srgbClr val="24292E"/>
                </a:solidFill>
                <a:ea typeface="Calibri" panose="020F0502020204030204" pitchFamily="34" charset="0"/>
                <a:cs typeface="Times New Roman" panose="02020603050405020304" pitchFamily="18" charset="0"/>
              </a:rPr>
              <a:t> </a:t>
            </a:r>
            <a:r>
              <a:rPr lang="en-IN" sz="2200" dirty="0">
                <a:solidFill>
                  <a:srgbClr val="24292E"/>
                </a:solidFill>
                <a:effectLst/>
                <a:ea typeface="Calibri" panose="020F0502020204030204" pitchFamily="34" charset="0"/>
                <a:cs typeface="Times New Roman" panose="02020603050405020304" pitchFamily="18" charset="0"/>
              </a:rPr>
              <a:t>knowledge about </a:t>
            </a:r>
          </a:p>
          <a:p>
            <a:pPr marL="0" lvl="0" indent="0" algn="ctr">
              <a:lnSpc>
                <a:spcPct val="107000"/>
              </a:lnSpc>
              <a:buNone/>
            </a:pPr>
            <a:r>
              <a:rPr lang="en-IN" sz="3200" b="1" dirty="0">
                <a:solidFill>
                  <a:srgbClr val="C00000"/>
                </a:solidFill>
                <a:effectLst/>
                <a:latin typeface="Segoe UI" panose="020B0502040204020203" pitchFamily="34" charset="0"/>
                <a:ea typeface="Calibri" panose="020F0502020204030204" pitchFamily="34" charset="0"/>
                <a:cs typeface="Times New Roman" panose="02020603050405020304" pitchFamily="18" charset="0"/>
              </a:rPr>
              <a:t>“</a:t>
            </a:r>
            <a:r>
              <a:rPr lang="en-IN" sz="3200" b="1" dirty="0">
                <a:solidFill>
                  <a:srgbClr val="C00000"/>
                </a:solidFill>
                <a:latin typeface="Segoe UI" panose="020B0502040204020203" pitchFamily="34" charset="0"/>
                <a:ea typeface="Calibri" panose="020F0502020204030204" pitchFamily="34" charset="0"/>
                <a:cs typeface="Times New Roman" panose="02020603050405020304" pitchFamily="18" charset="0"/>
              </a:rPr>
              <a:t>V</a:t>
            </a:r>
            <a:r>
              <a:rPr lang="en-IN" sz="3200" b="1" dirty="0">
                <a:solidFill>
                  <a:srgbClr val="C00000"/>
                </a:solidFill>
                <a:effectLst/>
                <a:latin typeface="Segoe UI" panose="020B0502040204020203" pitchFamily="34" charset="0"/>
                <a:ea typeface="Calibri" panose="020F0502020204030204" pitchFamily="34" charset="0"/>
                <a:cs typeface="Times New Roman" panose="02020603050405020304" pitchFamily="18" charset="0"/>
              </a:rPr>
              <a:t>iral </a:t>
            </a:r>
            <a:r>
              <a:rPr lang="en-IN" sz="3200" b="1" dirty="0">
                <a:solidFill>
                  <a:srgbClr val="C00000"/>
                </a:solidFill>
                <a:latin typeface="Segoe UI" panose="020B0502040204020203" pitchFamily="34" charset="0"/>
                <a:ea typeface="Calibri" panose="020F0502020204030204" pitchFamily="34" charset="0"/>
                <a:cs typeface="Times New Roman" panose="02020603050405020304" pitchFamily="18" charset="0"/>
              </a:rPr>
              <a:t>E</a:t>
            </a:r>
            <a:r>
              <a:rPr lang="en-IN" sz="3200" b="1" dirty="0">
                <a:solidFill>
                  <a:srgbClr val="C00000"/>
                </a:solidFill>
                <a:effectLst/>
                <a:latin typeface="Segoe UI" panose="020B0502040204020203" pitchFamily="34" charset="0"/>
                <a:ea typeface="Calibri" panose="020F0502020204030204" pitchFamily="34" charset="0"/>
                <a:cs typeface="Times New Roman" panose="02020603050405020304" pitchFamily="18" charset="0"/>
              </a:rPr>
              <a:t>pidemics”</a:t>
            </a:r>
            <a:endParaRPr lang="en-IN" sz="32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
        <p:nvSpPr>
          <p:cNvPr id="21" name="Rectangle 1">
            <a:extLst>
              <a:ext uri="{FF2B5EF4-FFF2-40B4-BE49-F238E27FC236}">
                <a16:creationId xmlns:a16="http://schemas.microsoft.com/office/drawing/2014/main" id="{420B49D0-34A9-449D-87B4-976522D9C4FF}"/>
              </a:ext>
            </a:extLst>
          </p:cNvPr>
          <p:cNvSpPr>
            <a:spLocks noChangeArrowheads="1"/>
          </p:cNvSpPr>
          <p:nvPr/>
        </p:nvSpPr>
        <p:spPr bwMode="auto">
          <a:xfrm>
            <a:off x="12169558" y="179864"/>
            <a:ext cx="22442" cy="97471"/>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7" name="TextBox 26">
            <a:extLst>
              <a:ext uri="{FF2B5EF4-FFF2-40B4-BE49-F238E27FC236}">
                <a16:creationId xmlns:a16="http://schemas.microsoft.com/office/drawing/2014/main" id="{02AADF9D-423E-4378-BDC1-ACA514B6A539}"/>
              </a:ext>
            </a:extLst>
          </p:cNvPr>
          <p:cNvSpPr txBox="1"/>
          <p:nvPr/>
        </p:nvSpPr>
        <p:spPr>
          <a:xfrm>
            <a:off x="4387640" y="1014088"/>
            <a:ext cx="3131376" cy="461665"/>
          </a:xfrm>
          <a:prstGeom prst="rect">
            <a:avLst/>
          </a:prstGeom>
          <a:noFill/>
        </p:spPr>
        <p:txBody>
          <a:bodyPr wrap="square" rtlCol="0">
            <a:spAutoFit/>
          </a:bodyPr>
          <a:lstStyle/>
          <a:p>
            <a:pPr algn="ctr"/>
            <a:r>
              <a:rPr lang="en-US" sz="2400" b="1" dirty="0">
                <a:solidFill>
                  <a:srgbClr val="C00000"/>
                </a:solidFill>
              </a:rPr>
              <a:t>MUL</a:t>
            </a:r>
            <a:r>
              <a:rPr lang="en-US" sz="2400" b="1" dirty="0"/>
              <a:t>TIL</a:t>
            </a:r>
            <a:r>
              <a:rPr lang="en-US" sz="2400" b="1" dirty="0">
                <a:solidFill>
                  <a:srgbClr val="009900"/>
                </a:solidFill>
              </a:rPr>
              <a:t>ING</a:t>
            </a:r>
            <a:r>
              <a:rPr lang="en-US" sz="2400" b="1" dirty="0">
                <a:solidFill>
                  <a:srgbClr val="F68212"/>
                </a:solidFill>
              </a:rPr>
              <a:t>UAL</a:t>
            </a:r>
            <a:endParaRPr lang="en-IN" b="1" dirty="0"/>
          </a:p>
        </p:txBody>
      </p:sp>
      <p:sp>
        <p:nvSpPr>
          <p:cNvPr id="34" name="TextBox 33">
            <a:extLst>
              <a:ext uri="{FF2B5EF4-FFF2-40B4-BE49-F238E27FC236}">
                <a16:creationId xmlns:a16="http://schemas.microsoft.com/office/drawing/2014/main" id="{E377FA87-7995-4BF7-9958-F4BFF6295129}"/>
              </a:ext>
            </a:extLst>
          </p:cNvPr>
          <p:cNvSpPr txBox="1"/>
          <p:nvPr/>
        </p:nvSpPr>
        <p:spPr>
          <a:xfrm>
            <a:off x="548054" y="6610887"/>
            <a:ext cx="8873738" cy="215444"/>
          </a:xfrm>
          <a:prstGeom prst="rect">
            <a:avLst/>
          </a:prstGeom>
          <a:noFill/>
        </p:spPr>
        <p:txBody>
          <a:bodyPr wrap="square">
            <a:spAutoFit/>
          </a:bodyPr>
          <a:lstStyle/>
          <a:p>
            <a:r>
              <a:rPr lang="en-US" sz="800" i="0" dirty="0">
                <a:solidFill>
                  <a:srgbClr val="1D1C1D"/>
                </a:solidFill>
                <a:effectLst/>
                <a:latin typeface="Slack-Lato"/>
              </a:rPr>
              <a:t>By Version 1 by </a:t>
            </a:r>
            <a:r>
              <a:rPr lang="en-US" sz="800" i="0" dirty="0" err="1">
                <a:solidFill>
                  <a:srgbClr val="1D1C1D"/>
                </a:solidFill>
                <a:effectLst/>
                <a:latin typeface="Slack-Lato"/>
              </a:rPr>
              <a:t>Nohat</a:t>
            </a:r>
            <a:r>
              <a:rPr lang="en-US" sz="800" i="0" dirty="0">
                <a:solidFill>
                  <a:srgbClr val="1D1C1D"/>
                </a:solidFill>
                <a:effectLst/>
                <a:latin typeface="Slack-Lato"/>
              </a:rPr>
              <a:t> (concept by </a:t>
            </a:r>
            <a:r>
              <a:rPr lang="en-US" sz="800" i="0" dirty="0" err="1">
                <a:solidFill>
                  <a:srgbClr val="1D1C1D"/>
                </a:solidFill>
                <a:effectLst/>
                <a:latin typeface="Slack-Lato"/>
              </a:rPr>
              <a:t>Paullusmagnus</a:t>
            </a:r>
            <a:r>
              <a:rPr lang="en-US" sz="800" i="0" dirty="0">
                <a:solidFill>
                  <a:srgbClr val="1D1C1D"/>
                </a:solidFill>
                <a:effectLst/>
                <a:latin typeface="Slack-Lato"/>
              </a:rPr>
              <a:t>); Wikimedia. - File:Wikipedia-logo.svg as of 14 May 2010T23:16:42, CC BY-SA 3.0, https://en.wikipedia.org/w/index.php?curid=33285413</a:t>
            </a:r>
            <a:endParaRPr lang="en-IN" sz="800" dirty="0"/>
          </a:p>
        </p:txBody>
      </p:sp>
      <p:pic>
        <p:nvPicPr>
          <p:cNvPr id="36" name="Picture 2" descr="cc logo">
            <a:extLst>
              <a:ext uri="{FF2B5EF4-FFF2-40B4-BE49-F238E27FC236}">
                <a16:creationId xmlns:a16="http://schemas.microsoft.com/office/drawing/2014/main" id="{D8F80C42-C84A-47A5-A139-ACEC936D7A0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59391"/>
            <a:ext cx="259281" cy="259281"/>
          </a:xfrm>
          <a:prstGeom prst="ellipse">
            <a:avLst/>
          </a:prstGeom>
          <a:solidFill>
            <a:schemeClr val="bg1"/>
          </a:solidFill>
        </p:spPr>
      </p:pic>
      <p:pic>
        <p:nvPicPr>
          <p:cNvPr id="38" name="Picture 37">
            <a:extLst>
              <a:ext uri="{FF2B5EF4-FFF2-40B4-BE49-F238E27FC236}">
                <a16:creationId xmlns:a16="http://schemas.microsoft.com/office/drawing/2014/main" id="{F6260437-DD08-455B-9D1A-504D05E25BF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55630"/>
            <a:ext cx="259281" cy="259281"/>
          </a:xfrm>
          <a:prstGeom prst="ellipse">
            <a:avLst/>
          </a:prstGeom>
          <a:solidFill>
            <a:schemeClr val="bg1"/>
          </a:solidFill>
        </p:spPr>
      </p:pic>
      <p:pic>
        <p:nvPicPr>
          <p:cNvPr id="41" name="Picture 40">
            <a:extLst>
              <a:ext uri="{FF2B5EF4-FFF2-40B4-BE49-F238E27FC236}">
                <a16:creationId xmlns:a16="http://schemas.microsoft.com/office/drawing/2014/main" id="{BD0D3CA6-26AB-42DB-A925-4937432A0DFA}"/>
              </a:ext>
            </a:extLst>
          </p:cNvPr>
          <p:cNvPicPr>
            <a:picLocks noChangeAspect="1"/>
          </p:cNvPicPr>
          <p:nvPr/>
        </p:nvPicPr>
        <p:blipFill rotWithShape="1">
          <a:blip r:embed="rId7"/>
          <a:srcRect l="14772" r="3528"/>
          <a:stretch/>
        </p:blipFill>
        <p:spPr>
          <a:xfrm>
            <a:off x="8373485" y="1400993"/>
            <a:ext cx="3198326" cy="3902297"/>
          </a:xfrm>
          <a:prstGeom prst="rect">
            <a:avLst/>
          </a:prstGeom>
        </p:spPr>
      </p:pic>
      <p:pic>
        <p:nvPicPr>
          <p:cNvPr id="39" name="Picture 38">
            <a:extLst>
              <a:ext uri="{FF2B5EF4-FFF2-40B4-BE49-F238E27FC236}">
                <a16:creationId xmlns:a16="http://schemas.microsoft.com/office/drawing/2014/main" id="{6F281788-CFE9-4193-A395-B83E283989EE}"/>
              </a:ext>
            </a:extLst>
          </p:cNvPr>
          <p:cNvPicPr>
            <a:picLocks noChangeAspect="1"/>
          </p:cNvPicPr>
          <p:nvPr/>
        </p:nvPicPr>
        <p:blipFill>
          <a:blip r:embed="rId8"/>
          <a:stretch>
            <a:fillRect/>
          </a:stretch>
        </p:blipFill>
        <p:spPr>
          <a:xfrm>
            <a:off x="214603" y="3464396"/>
            <a:ext cx="8185216" cy="2921982"/>
          </a:xfrm>
          <a:prstGeom prst="rect">
            <a:avLst/>
          </a:prstGeom>
        </p:spPr>
      </p:pic>
      <p:sp>
        <p:nvSpPr>
          <p:cNvPr id="4" name="TextBox 3">
            <a:extLst>
              <a:ext uri="{FF2B5EF4-FFF2-40B4-BE49-F238E27FC236}">
                <a16:creationId xmlns:a16="http://schemas.microsoft.com/office/drawing/2014/main" id="{70E67EB4-ECD4-422F-80F4-8C87A34993B1}"/>
              </a:ext>
            </a:extLst>
          </p:cNvPr>
          <p:cNvSpPr txBox="1"/>
          <p:nvPr/>
        </p:nvSpPr>
        <p:spPr>
          <a:xfrm>
            <a:off x="4387640" y="6329343"/>
            <a:ext cx="1800792" cy="253916"/>
          </a:xfrm>
          <a:prstGeom prst="rect">
            <a:avLst/>
          </a:prstGeom>
          <a:noFill/>
        </p:spPr>
        <p:txBody>
          <a:bodyPr wrap="square" rtlCol="0">
            <a:spAutoFit/>
          </a:bodyPr>
          <a:lstStyle/>
          <a:p>
            <a:r>
              <a:rPr lang="en-IN" sz="1050" dirty="0"/>
              <a:t>Animal carriers of disease</a:t>
            </a:r>
          </a:p>
        </p:txBody>
      </p:sp>
      <p:sp>
        <p:nvSpPr>
          <p:cNvPr id="6" name="TextBox 5">
            <a:extLst>
              <a:ext uri="{FF2B5EF4-FFF2-40B4-BE49-F238E27FC236}">
                <a16:creationId xmlns:a16="http://schemas.microsoft.com/office/drawing/2014/main" id="{6A80B9EA-E3B8-4085-A99E-72D30F8F87BF}"/>
              </a:ext>
            </a:extLst>
          </p:cNvPr>
          <p:cNvSpPr txBox="1"/>
          <p:nvPr/>
        </p:nvSpPr>
        <p:spPr>
          <a:xfrm>
            <a:off x="7532655" y="6004805"/>
            <a:ext cx="580800" cy="276999"/>
          </a:xfrm>
          <a:prstGeom prst="rect">
            <a:avLst/>
          </a:prstGeom>
          <a:noFill/>
        </p:spPr>
        <p:txBody>
          <a:bodyPr wrap="none" rtlCol="0">
            <a:spAutoFit/>
          </a:bodyPr>
          <a:lstStyle/>
          <a:p>
            <a:r>
              <a:rPr lang="en-IN" sz="1200" dirty="0"/>
              <a:t>Masks</a:t>
            </a:r>
          </a:p>
        </p:txBody>
      </p:sp>
      <p:cxnSp>
        <p:nvCxnSpPr>
          <p:cNvPr id="18" name="Straight Connector 17">
            <a:extLst>
              <a:ext uri="{FF2B5EF4-FFF2-40B4-BE49-F238E27FC236}">
                <a16:creationId xmlns:a16="http://schemas.microsoft.com/office/drawing/2014/main" id="{F943C191-D0ED-4075-A6A8-A36228BB8814}"/>
              </a:ext>
            </a:extLst>
          </p:cNvPr>
          <p:cNvCxnSpPr>
            <a:cxnSpLocks/>
          </p:cNvCxnSpPr>
          <p:nvPr/>
        </p:nvCxnSpPr>
        <p:spPr>
          <a:xfrm>
            <a:off x="11844718" y="0"/>
            <a:ext cx="0" cy="6858000"/>
          </a:xfrm>
          <a:prstGeom prst="line">
            <a:avLst/>
          </a:prstGeom>
          <a:ln w="76200">
            <a:solidFill>
              <a:srgbClr val="FBC48D"/>
            </a:solidFill>
          </a:ln>
        </p:spPr>
        <p:style>
          <a:lnRef idx="1">
            <a:schemeClr val="accent6"/>
          </a:lnRef>
          <a:fillRef idx="0">
            <a:schemeClr val="accent6"/>
          </a:fillRef>
          <a:effectRef idx="0">
            <a:schemeClr val="accent6"/>
          </a:effectRef>
          <a:fontRef idx="minor">
            <a:schemeClr val="tx1"/>
          </a:fontRef>
        </p:style>
      </p:cxnSp>
      <p:cxnSp>
        <p:nvCxnSpPr>
          <p:cNvPr id="19" name="Straight Connector 18">
            <a:extLst>
              <a:ext uri="{FF2B5EF4-FFF2-40B4-BE49-F238E27FC236}">
                <a16:creationId xmlns:a16="http://schemas.microsoft.com/office/drawing/2014/main" id="{03A6C2DF-5CBD-4DA7-933B-AFFFFC7337E6}"/>
              </a:ext>
            </a:extLst>
          </p:cNvPr>
          <p:cNvCxnSpPr>
            <a:cxnSpLocks/>
          </p:cNvCxnSpPr>
          <p:nvPr/>
        </p:nvCxnSpPr>
        <p:spPr>
          <a:xfrm flipH="1">
            <a:off x="12104917" y="0"/>
            <a:ext cx="0" cy="6858000"/>
          </a:xfrm>
          <a:prstGeom prst="line">
            <a:avLst/>
          </a:prstGeom>
          <a:ln w="76200">
            <a:solidFill>
              <a:srgbClr val="F9A959"/>
            </a:solidFill>
          </a:ln>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D2DD6C41-2C3A-4BE9-863C-C357CCAEC198}"/>
              </a:ext>
            </a:extLst>
          </p:cNvPr>
          <p:cNvCxnSpPr>
            <a:cxnSpLocks/>
          </p:cNvCxnSpPr>
          <p:nvPr/>
        </p:nvCxnSpPr>
        <p:spPr>
          <a:xfrm>
            <a:off x="11708264" y="0"/>
            <a:ext cx="0" cy="6858000"/>
          </a:xfrm>
          <a:prstGeom prst="line">
            <a:avLst/>
          </a:prstGeom>
          <a:ln w="76200">
            <a:solidFill>
              <a:srgbClr val="F7E7BB"/>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C219348B-69F7-4A50-B175-E1F19155BEFA}"/>
              </a:ext>
            </a:extLst>
          </p:cNvPr>
          <p:cNvCxnSpPr>
            <a:cxnSpLocks/>
          </p:cNvCxnSpPr>
          <p:nvPr/>
        </p:nvCxnSpPr>
        <p:spPr>
          <a:xfrm>
            <a:off x="11977396" y="0"/>
            <a:ext cx="0" cy="6858000"/>
          </a:xfrm>
          <a:prstGeom prst="line">
            <a:avLst/>
          </a:prstGeom>
          <a:ln w="76200">
            <a:solidFill>
              <a:srgbClr val="EBC457"/>
            </a:solidFill>
          </a:ln>
        </p:spPr>
        <p:style>
          <a:lnRef idx="1">
            <a:schemeClr val="accent6"/>
          </a:lnRef>
          <a:fillRef idx="0">
            <a:schemeClr val="accent6"/>
          </a:fillRef>
          <a:effectRef idx="0">
            <a:schemeClr val="accent6"/>
          </a:effectRef>
          <a:fontRef idx="minor">
            <a:schemeClr val="tx1"/>
          </a:fontRef>
        </p:style>
      </p:cxnSp>
      <p:sp>
        <p:nvSpPr>
          <p:cNvPr id="23" name="TextBox 22">
            <a:extLst>
              <a:ext uri="{FF2B5EF4-FFF2-40B4-BE49-F238E27FC236}">
                <a16:creationId xmlns:a16="http://schemas.microsoft.com/office/drawing/2014/main" id="{02731A56-AE58-44E7-855D-91814645D4FC}"/>
              </a:ext>
            </a:extLst>
          </p:cNvPr>
          <p:cNvSpPr txBox="1"/>
          <p:nvPr/>
        </p:nvSpPr>
        <p:spPr>
          <a:xfrm>
            <a:off x="9525411" y="5958638"/>
            <a:ext cx="2137958" cy="369332"/>
          </a:xfrm>
          <a:prstGeom prst="rect">
            <a:avLst/>
          </a:prstGeom>
          <a:noFill/>
        </p:spPr>
        <p:txBody>
          <a:bodyPr wrap="square">
            <a:spAutoFit/>
          </a:bodyPr>
          <a:lstStyle/>
          <a:p>
            <a:pPr algn="just"/>
            <a:r>
              <a:rPr lang="en-US" sz="1800" b="1" dirty="0">
                <a:sym typeface="Wingdings" panose="05000000000000000000" pitchFamily="2" charset="2"/>
              </a:rPr>
              <a:t>5000+ Terms </a:t>
            </a:r>
            <a:r>
              <a:rPr lang="en-US" sz="1800" dirty="0"/>
              <a:t>   </a:t>
            </a:r>
            <a:endParaRPr lang="en-IN" sz="1800" dirty="0"/>
          </a:p>
        </p:txBody>
      </p:sp>
    </p:spTree>
    <p:extLst>
      <p:ext uri="{BB962C8B-B14F-4D97-AF65-F5344CB8AC3E}">
        <p14:creationId xmlns:p14="http://schemas.microsoft.com/office/powerpoint/2010/main" val="4181511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C697F64-5767-428D-B8D5-C2C433ED07FB}"/>
              </a:ext>
            </a:extLst>
          </p:cNvPr>
          <p:cNvPicPr>
            <a:picLocks noChangeAspect="1"/>
          </p:cNvPicPr>
          <p:nvPr/>
        </p:nvPicPr>
        <p:blipFill>
          <a:blip r:embed="rId3"/>
          <a:stretch>
            <a:fillRect/>
          </a:stretch>
        </p:blipFill>
        <p:spPr>
          <a:xfrm>
            <a:off x="548055" y="1620761"/>
            <a:ext cx="6911690" cy="4938630"/>
          </a:xfrm>
          <a:prstGeom prst="rect">
            <a:avLst/>
          </a:prstGeom>
          <a:ln>
            <a:solidFill>
              <a:schemeClr val="tx1"/>
            </a:solidFill>
          </a:ln>
        </p:spPr>
      </p:pic>
      <p:sp>
        <p:nvSpPr>
          <p:cNvPr id="2" name="Title 1">
            <a:extLst>
              <a:ext uri="{FF2B5EF4-FFF2-40B4-BE49-F238E27FC236}">
                <a16:creationId xmlns:a16="http://schemas.microsoft.com/office/drawing/2014/main" id="{A395CF4B-26BC-4815-B1E3-3DAD0DA4424E}"/>
              </a:ext>
            </a:extLst>
          </p:cNvPr>
          <p:cNvSpPr>
            <a:spLocks noGrp="1"/>
          </p:cNvSpPr>
          <p:nvPr>
            <p:ph type="title"/>
          </p:nvPr>
        </p:nvSpPr>
        <p:spPr>
          <a:xfrm>
            <a:off x="29493" y="295198"/>
            <a:ext cx="11678771" cy="1325563"/>
          </a:xfrm>
        </p:spPr>
        <p:txBody>
          <a:bodyPr>
            <a:normAutofit/>
          </a:bodyPr>
          <a:lstStyle/>
          <a:p>
            <a:pPr algn="ctr"/>
            <a:r>
              <a:rPr lang="en-US" sz="6000" b="1" dirty="0">
                <a:latin typeface="+mn-lt"/>
                <a:cs typeface="Arial" panose="020B0604020202020204" pitchFamily="34" charset="0"/>
              </a:rPr>
              <a:t>What a dictionary looks like</a:t>
            </a:r>
            <a:endParaRPr lang="en-IN" sz="6000" b="1" dirty="0">
              <a:latin typeface="+mn-lt"/>
              <a:cs typeface="Arial" panose="020B0604020202020204" pitchFamily="34" charset="0"/>
            </a:endParaRPr>
          </a:p>
        </p:txBody>
      </p:sp>
      <p:pic>
        <p:nvPicPr>
          <p:cNvPr id="12" name="Picture 11">
            <a:extLst>
              <a:ext uri="{FF2B5EF4-FFF2-40B4-BE49-F238E27FC236}">
                <a16:creationId xmlns:a16="http://schemas.microsoft.com/office/drawing/2014/main" id="{C8E3F874-7AC3-4078-99DC-45A2C5D71AC1}"/>
              </a:ext>
            </a:extLst>
          </p:cNvPr>
          <p:cNvPicPr>
            <a:picLocks noChangeAspect="1"/>
          </p:cNvPicPr>
          <p:nvPr/>
        </p:nvPicPr>
        <p:blipFill rotWithShape="1">
          <a:blip r:embed="rId4"/>
          <a:srcRect r="5776"/>
          <a:stretch/>
        </p:blipFill>
        <p:spPr>
          <a:xfrm>
            <a:off x="1590375" y="4392192"/>
            <a:ext cx="8216795" cy="1833321"/>
          </a:xfrm>
          <a:prstGeom prst="rect">
            <a:avLst/>
          </a:prstGeom>
          <a:ln w="57150">
            <a:solidFill>
              <a:srgbClr val="9C0000"/>
            </a:solidFill>
          </a:ln>
        </p:spPr>
      </p:pic>
      <p:sp>
        <p:nvSpPr>
          <p:cNvPr id="13" name="TextBox 12">
            <a:extLst>
              <a:ext uri="{FF2B5EF4-FFF2-40B4-BE49-F238E27FC236}">
                <a16:creationId xmlns:a16="http://schemas.microsoft.com/office/drawing/2014/main" id="{82F7F9EC-7974-4036-A511-AF7CD91384F1}"/>
              </a:ext>
            </a:extLst>
          </p:cNvPr>
          <p:cNvSpPr txBox="1"/>
          <p:nvPr/>
        </p:nvSpPr>
        <p:spPr>
          <a:xfrm>
            <a:off x="8075606" y="5763848"/>
            <a:ext cx="1731564" cy="461665"/>
          </a:xfrm>
          <a:prstGeom prst="rect">
            <a:avLst/>
          </a:prstGeom>
          <a:solidFill>
            <a:schemeClr val="bg1">
              <a:lumMod val="95000"/>
            </a:schemeClr>
          </a:solidFill>
        </p:spPr>
        <p:txBody>
          <a:bodyPr wrap="none" rtlCol="0">
            <a:spAutoFit/>
          </a:bodyPr>
          <a:lstStyle/>
          <a:p>
            <a:r>
              <a:rPr lang="en-US" sz="2400" b="1" dirty="0"/>
              <a:t>Multilingual</a:t>
            </a:r>
            <a:endParaRPr lang="en-IN" b="1" dirty="0"/>
          </a:p>
        </p:txBody>
      </p:sp>
      <p:sp>
        <p:nvSpPr>
          <p:cNvPr id="7" name="Rectangle 1">
            <a:extLst>
              <a:ext uri="{FF2B5EF4-FFF2-40B4-BE49-F238E27FC236}">
                <a16:creationId xmlns:a16="http://schemas.microsoft.com/office/drawing/2014/main" id="{FA64CB5A-EA78-4A98-AFA5-25613E65FBDF}"/>
              </a:ext>
            </a:extLst>
          </p:cNvPr>
          <p:cNvSpPr>
            <a:spLocks noChangeArrowheads="1"/>
          </p:cNvSpPr>
          <p:nvPr/>
        </p:nvSpPr>
        <p:spPr bwMode="auto">
          <a:xfrm>
            <a:off x="12169558" y="179864"/>
            <a:ext cx="22442" cy="97471"/>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cxnSp>
        <p:nvCxnSpPr>
          <p:cNvPr id="8" name="Straight Connector 7">
            <a:extLst>
              <a:ext uri="{FF2B5EF4-FFF2-40B4-BE49-F238E27FC236}">
                <a16:creationId xmlns:a16="http://schemas.microsoft.com/office/drawing/2014/main" id="{4D49BB10-20AC-4BA4-8157-16F1C7305C30}"/>
              </a:ext>
            </a:extLst>
          </p:cNvPr>
          <p:cNvCxnSpPr>
            <a:cxnSpLocks/>
          </p:cNvCxnSpPr>
          <p:nvPr/>
        </p:nvCxnSpPr>
        <p:spPr>
          <a:xfrm>
            <a:off x="11844718" y="0"/>
            <a:ext cx="0" cy="6858000"/>
          </a:xfrm>
          <a:prstGeom prst="line">
            <a:avLst/>
          </a:prstGeom>
          <a:ln w="76200">
            <a:solidFill>
              <a:srgbClr val="FBC48D"/>
            </a:solidFill>
          </a:ln>
        </p:spPr>
        <p:style>
          <a:lnRef idx="1">
            <a:schemeClr val="accent6"/>
          </a:lnRef>
          <a:fillRef idx="0">
            <a:schemeClr val="accent6"/>
          </a:fillRef>
          <a:effectRef idx="0">
            <a:schemeClr val="accent6"/>
          </a:effectRef>
          <a:fontRef idx="minor">
            <a:schemeClr val="tx1"/>
          </a:fontRef>
        </p:style>
      </p:cxnSp>
      <p:cxnSp>
        <p:nvCxnSpPr>
          <p:cNvPr id="9" name="Straight Connector 8">
            <a:extLst>
              <a:ext uri="{FF2B5EF4-FFF2-40B4-BE49-F238E27FC236}">
                <a16:creationId xmlns:a16="http://schemas.microsoft.com/office/drawing/2014/main" id="{32EFE0DA-3B9D-4E9D-8CDF-6518DC8E981F}"/>
              </a:ext>
            </a:extLst>
          </p:cNvPr>
          <p:cNvCxnSpPr>
            <a:cxnSpLocks/>
          </p:cNvCxnSpPr>
          <p:nvPr/>
        </p:nvCxnSpPr>
        <p:spPr>
          <a:xfrm flipH="1">
            <a:off x="12104917" y="0"/>
            <a:ext cx="0" cy="6858000"/>
          </a:xfrm>
          <a:prstGeom prst="line">
            <a:avLst/>
          </a:prstGeom>
          <a:ln w="76200">
            <a:solidFill>
              <a:srgbClr val="F9A959"/>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4BDE58E9-CD65-4BB9-86F6-E18EACAF272D}"/>
              </a:ext>
            </a:extLst>
          </p:cNvPr>
          <p:cNvCxnSpPr>
            <a:cxnSpLocks/>
          </p:cNvCxnSpPr>
          <p:nvPr/>
        </p:nvCxnSpPr>
        <p:spPr>
          <a:xfrm>
            <a:off x="11708264" y="0"/>
            <a:ext cx="0" cy="6858000"/>
          </a:xfrm>
          <a:prstGeom prst="line">
            <a:avLst/>
          </a:prstGeom>
          <a:ln w="76200">
            <a:solidFill>
              <a:srgbClr val="F7E7BB"/>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C824E458-FBEE-48BF-84E7-9258731A3A13}"/>
              </a:ext>
            </a:extLst>
          </p:cNvPr>
          <p:cNvCxnSpPr>
            <a:cxnSpLocks/>
          </p:cNvCxnSpPr>
          <p:nvPr/>
        </p:nvCxnSpPr>
        <p:spPr>
          <a:xfrm>
            <a:off x="11977396" y="0"/>
            <a:ext cx="0" cy="6858000"/>
          </a:xfrm>
          <a:prstGeom prst="line">
            <a:avLst/>
          </a:prstGeom>
          <a:ln w="76200">
            <a:solidFill>
              <a:srgbClr val="EBC457"/>
            </a:solidFill>
          </a:ln>
        </p:spPr>
        <p:style>
          <a:lnRef idx="1">
            <a:schemeClr val="accent6"/>
          </a:lnRef>
          <a:fillRef idx="0">
            <a:schemeClr val="accent6"/>
          </a:fillRef>
          <a:effectRef idx="0">
            <a:schemeClr val="accent6"/>
          </a:effectRef>
          <a:fontRef idx="minor">
            <a:schemeClr val="tx1"/>
          </a:fontRef>
        </p:style>
      </p:cxnSp>
      <p:pic>
        <p:nvPicPr>
          <p:cNvPr id="3" name="Picture 2" descr="cc logo">
            <a:extLst>
              <a:ext uri="{FF2B5EF4-FFF2-40B4-BE49-F238E27FC236}">
                <a16:creationId xmlns:a16="http://schemas.microsoft.com/office/drawing/2014/main" id="{38C1A765-8961-496F-B6FE-F4C2F2E3CF0A}"/>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59391"/>
            <a:ext cx="259281" cy="259281"/>
          </a:xfrm>
          <a:prstGeom prst="ellipse">
            <a:avLst/>
          </a:prstGeom>
          <a:solidFill>
            <a:schemeClr val="bg1"/>
          </a:solidFill>
        </p:spPr>
      </p:pic>
      <p:pic>
        <p:nvPicPr>
          <p:cNvPr id="5" name="Picture 4">
            <a:extLst>
              <a:ext uri="{FF2B5EF4-FFF2-40B4-BE49-F238E27FC236}">
                <a16:creationId xmlns:a16="http://schemas.microsoft.com/office/drawing/2014/main" id="{2DED51E0-8ABE-4B91-AAF0-EEAF3FB70832}"/>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55630"/>
            <a:ext cx="259281" cy="259281"/>
          </a:xfrm>
          <a:prstGeom prst="ellipse">
            <a:avLst/>
          </a:prstGeom>
          <a:solidFill>
            <a:schemeClr val="bg1"/>
          </a:solidFill>
        </p:spPr>
      </p:pic>
      <p:pic>
        <p:nvPicPr>
          <p:cNvPr id="16" name="Picture 15">
            <a:extLst>
              <a:ext uri="{FF2B5EF4-FFF2-40B4-BE49-F238E27FC236}">
                <a16:creationId xmlns:a16="http://schemas.microsoft.com/office/drawing/2014/main" id="{1C73B429-086F-475C-BB9E-3D6D92B6E860}"/>
              </a:ext>
            </a:extLst>
          </p:cNvPr>
          <p:cNvPicPr>
            <a:picLocks noChangeAspect="1"/>
          </p:cNvPicPr>
          <p:nvPr/>
        </p:nvPicPr>
        <p:blipFill>
          <a:blip r:embed="rId9"/>
          <a:stretch>
            <a:fillRect/>
          </a:stretch>
        </p:blipFill>
        <p:spPr>
          <a:xfrm>
            <a:off x="214603" y="1513975"/>
            <a:ext cx="11324132" cy="2576101"/>
          </a:xfrm>
          <a:prstGeom prst="rect">
            <a:avLst/>
          </a:prstGeom>
          <a:ln w="76200">
            <a:solidFill>
              <a:srgbClr val="9C0000"/>
            </a:solidFill>
          </a:ln>
        </p:spPr>
      </p:pic>
    </p:spTree>
    <p:extLst>
      <p:ext uri="{BB962C8B-B14F-4D97-AF65-F5344CB8AC3E}">
        <p14:creationId xmlns:p14="http://schemas.microsoft.com/office/powerpoint/2010/main" val="345944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8A4FF-AB9F-4BE0-AA0F-FE9BB3C91D6A}"/>
              </a:ext>
            </a:extLst>
          </p:cNvPr>
          <p:cNvSpPr>
            <a:spLocks noGrp="1"/>
          </p:cNvSpPr>
          <p:nvPr>
            <p:ph type="title"/>
          </p:nvPr>
        </p:nvSpPr>
        <p:spPr>
          <a:xfrm>
            <a:off x="838200" y="355293"/>
            <a:ext cx="5670112" cy="1325563"/>
          </a:xfrm>
        </p:spPr>
        <p:txBody>
          <a:bodyPr/>
          <a:lstStyle/>
          <a:p>
            <a:r>
              <a:rPr lang="en-US" sz="4000" b="1" dirty="0">
                <a:solidFill>
                  <a:srgbClr val="F68212"/>
                </a:solidFill>
                <a:latin typeface="Arial" panose="020B0604020202020204" pitchFamily="34" charset="0"/>
                <a:cs typeface="Arial" panose="020B0604020202020204" pitchFamily="34" charset="0"/>
              </a:rPr>
              <a:t>Full Text Search</a:t>
            </a:r>
            <a:endParaRPr lang="en-IN" sz="4000" b="1" dirty="0">
              <a:solidFill>
                <a:srgbClr val="F6821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51A01A2E-5608-481D-A0F6-2D281D8B50E6}"/>
              </a:ext>
            </a:extLst>
          </p:cNvPr>
          <p:cNvSpPr>
            <a:spLocks noGrp="1"/>
          </p:cNvSpPr>
          <p:nvPr>
            <p:ph idx="1"/>
          </p:nvPr>
        </p:nvSpPr>
        <p:spPr>
          <a:xfrm>
            <a:off x="773560" y="2197837"/>
            <a:ext cx="6095035" cy="1867859"/>
          </a:xfrm>
        </p:spPr>
        <p:txBody>
          <a:bodyPr/>
          <a:lstStyle/>
          <a:p>
            <a:r>
              <a:rPr lang="en-US" dirty="0"/>
              <a:t>Article Sections </a:t>
            </a:r>
          </a:p>
          <a:p>
            <a:endParaRPr lang="en-US" dirty="0"/>
          </a:p>
          <a:p>
            <a:r>
              <a:rPr lang="en-US" dirty="0">
                <a:sym typeface="Wingdings" panose="05000000000000000000" pitchFamily="2" charset="2"/>
              </a:rPr>
              <a:t>&lt;</a:t>
            </a:r>
            <a:r>
              <a:rPr lang="en-US" b="1" dirty="0">
                <a:sym typeface="Wingdings" panose="05000000000000000000" pitchFamily="2" charset="2"/>
              </a:rPr>
              <a:t>JATS</a:t>
            </a:r>
            <a:r>
              <a:rPr lang="en-US" dirty="0">
                <a:sym typeface="Wingdings" panose="05000000000000000000" pitchFamily="2" charset="2"/>
              </a:rPr>
              <a:t>&gt; :  </a:t>
            </a:r>
            <a:r>
              <a:rPr lang="en-IN" dirty="0"/>
              <a:t>Journal Article Tag Suite</a:t>
            </a:r>
          </a:p>
          <a:p>
            <a:pPr marL="0" indent="0">
              <a:buNone/>
            </a:pPr>
            <a:endParaRPr lang="en-IN" dirty="0"/>
          </a:p>
        </p:txBody>
      </p:sp>
      <p:sp>
        <p:nvSpPr>
          <p:cNvPr id="28" name="Rectangle 1">
            <a:extLst>
              <a:ext uri="{FF2B5EF4-FFF2-40B4-BE49-F238E27FC236}">
                <a16:creationId xmlns:a16="http://schemas.microsoft.com/office/drawing/2014/main" id="{1A9A97C1-A4EB-4636-B269-3082B630C0B1}"/>
              </a:ext>
            </a:extLst>
          </p:cNvPr>
          <p:cNvSpPr>
            <a:spLocks noChangeArrowheads="1"/>
          </p:cNvSpPr>
          <p:nvPr/>
        </p:nvSpPr>
        <p:spPr bwMode="auto">
          <a:xfrm>
            <a:off x="12169558" y="179864"/>
            <a:ext cx="22442" cy="97471"/>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cxnSp>
        <p:nvCxnSpPr>
          <p:cNvPr id="29" name="Straight Connector 28">
            <a:extLst>
              <a:ext uri="{FF2B5EF4-FFF2-40B4-BE49-F238E27FC236}">
                <a16:creationId xmlns:a16="http://schemas.microsoft.com/office/drawing/2014/main" id="{0B7F6788-04FC-49A3-9D2D-7ED523566644}"/>
              </a:ext>
            </a:extLst>
          </p:cNvPr>
          <p:cNvCxnSpPr>
            <a:cxnSpLocks/>
          </p:cNvCxnSpPr>
          <p:nvPr/>
        </p:nvCxnSpPr>
        <p:spPr>
          <a:xfrm>
            <a:off x="11844718" y="0"/>
            <a:ext cx="0" cy="6858000"/>
          </a:xfrm>
          <a:prstGeom prst="line">
            <a:avLst/>
          </a:prstGeom>
          <a:ln w="76200">
            <a:solidFill>
              <a:srgbClr val="FBC48D"/>
            </a:solidFill>
          </a:ln>
        </p:spPr>
        <p:style>
          <a:lnRef idx="1">
            <a:schemeClr val="accent6"/>
          </a:lnRef>
          <a:fillRef idx="0">
            <a:schemeClr val="accent6"/>
          </a:fillRef>
          <a:effectRef idx="0">
            <a:schemeClr val="accent6"/>
          </a:effectRef>
          <a:fontRef idx="minor">
            <a:schemeClr val="tx1"/>
          </a:fontRef>
        </p:style>
      </p:cxnSp>
      <p:cxnSp>
        <p:nvCxnSpPr>
          <p:cNvPr id="30" name="Straight Connector 29">
            <a:extLst>
              <a:ext uri="{FF2B5EF4-FFF2-40B4-BE49-F238E27FC236}">
                <a16:creationId xmlns:a16="http://schemas.microsoft.com/office/drawing/2014/main" id="{D0B1E17F-4A9C-4DE8-ACFA-C0393E83F41E}"/>
              </a:ext>
            </a:extLst>
          </p:cNvPr>
          <p:cNvCxnSpPr>
            <a:cxnSpLocks/>
          </p:cNvCxnSpPr>
          <p:nvPr/>
        </p:nvCxnSpPr>
        <p:spPr>
          <a:xfrm flipH="1">
            <a:off x="12104917" y="0"/>
            <a:ext cx="0" cy="6858000"/>
          </a:xfrm>
          <a:prstGeom prst="line">
            <a:avLst/>
          </a:prstGeom>
          <a:ln w="76200">
            <a:solidFill>
              <a:srgbClr val="F9A959"/>
            </a:solidFill>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0BB8DFA9-19D5-42B8-8A0C-6020032C764A}"/>
              </a:ext>
            </a:extLst>
          </p:cNvPr>
          <p:cNvCxnSpPr>
            <a:cxnSpLocks/>
          </p:cNvCxnSpPr>
          <p:nvPr/>
        </p:nvCxnSpPr>
        <p:spPr>
          <a:xfrm>
            <a:off x="11708264" y="0"/>
            <a:ext cx="0" cy="6858000"/>
          </a:xfrm>
          <a:prstGeom prst="line">
            <a:avLst/>
          </a:prstGeom>
          <a:ln w="76200">
            <a:solidFill>
              <a:srgbClr val="F7E7BB"/>
            </a:solidFill>
          </a:ln>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7A3431FD-D186-447A-A331-7FA3DDE9860B}"/>
              </a:ext>
            </a:extLst>
          </p:cNvPr>
          <p:cNvCxnSpPr>
            <a:cxnSpLocks/>
          </p:cNvCxnSpPr>
          <p:nvPr/>
        </p:nvCxnSpPr>
        <p:spPr>
          <a:xfrm>
            <a:off x="11977396" y="0"/>
            <a:ext cx="0" cy="6858000"/>
          </a:xfrm>
          <a:prstGeom prst="line">
            <a:avLst/>
          </a:prstGeom>
          <a:ln w="76200">
            <a:solidFill>
              <a:srgbClr val="EBC457"/>
            </a:solidFill>
          </a:ln>
        </p:spPr>
        <p:style>
          <a:lnRef idx="1">
            <a:schemeClr val="accent6"/>
          </a:lnRef>
          <a:fillRef idx="0">
            <a:schemeClr val="accent6"/>
          </a:fillRef>
          <a:effectRef idx="0">
            <a:schemeClr val="accent6"/>
          </a:effectRef>
          <a:fontRef idx="minor">
            <a:schemeClr val="tx1"/>
          </a:fontRef>
        </p:style>
      </p:cxnSp>
      <p:pic>
        <p:nvPicPr>
          <p:cNvPr id="15" name="Picture 2" descr="cc logo">
            <a:extLst>
              <a:ext uri="{FF2B5EF4-FFF2-40B4-BE49-F238E27FC236}">
                <a16:creationId xmlns:a16="http://schemas.microsoft.com/office/drawing/2014/main" id="{B073291A-F07D-4DCA-B15F-A4909AEBA24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59391"/>
            <a:ext cx="259281" cy="259281"/>
          </a:xfrm>
          <a:prstGeom prst="ellipse">
            <a:avLst/>
          </a:prstGeom>
          <a:solidFill>
            <a:schemeClr val="bg1"/>
          </a:solidFill>
        </p:spPr>
      </p:pic>
      <p:pic>
        <p:nvPicPr>
          <p:cNvPr id="20" name="Picture 19">
            <a:extLst>
              <a:ext uri="{FF2B5EF4-FFF2-40B4-BE49-F238E27FC236}">
                <a16:creationId xmlns:a16="http://schemas.microsoft.com/office/drawing/2014/main" id="{8AD41897-3B2B-46CD-97CD-5ED61480E22C}"/>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55630"/>
            <a:ext cx="259281" cy="259281"/>
          </a:xfrm>
          <a:prstGeom prst="ellipse">
            <a:avLst/>
          </a:prstGeom>
          <a:solidFill>
            <a:schemeClr val="bg1"/>
          </a:solidFill>
        </p:spPr>
      </p:pic>
      <p:pic>
        <p:nvPicPr>
          <p:cNvPr id="10" name="Picture 9">
            <a:extLst>
              <a:ext uri="{FF2B5EF4-FFF2-40B4-BE49-F238E27FC236}">
                <a16:creationId xmlns:a16="http://schemas.microsoft.com/office/drawing/2014/main" id="{06A2630F-5676-4BA5-9CE8-2CBCE5C7E84D}"/>
              </a:ext>
            </a:extLst>
          </p:cNvPr>
          <p:cNvPicPr>
            <a:picLocks noChangeAspect="1"/>
          </p:cNvPicPr>
          <p:nvPr/>
        </p:nvPicPr>
        <p:blipFill>
          <a:blip r:embed="rId7"/>
          <a:stretch>
            <a:fillRect/>
          </a:stretch>
        </p:blipFill>
        <p:spPr>
          <a:xfrm>
            <a:off x="6638243" y="179863"/>
            <a:ext cx="5339153" cy="7042739"/>
          </a:xfrm>
          <a:prstGeom prst="rect">
            <a:avLst/>
          </a:prstGeom>
        </p:spPr>
      </p:pic>
    </p:spTree>
    <p:extLst>
      <p:ext uri="{BB962C8B-B14F-4D97-AF65-F5344CB8AC3E}">
        <p14:creationId xmlns:p14="http://schemas.microsoft.com/office/powerpoint/2010/main" val="1186249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5E9FABEE-7722-4BDB-BE01-B0E9FDB1FEEE}"/>
              </a:ext>
            </a:extLst>
          </p:cNvPr>
          <p:cNvPicPr>
            <a:picLocks noChangeAspect="1"/>
          </p:cNvPicPr>
          <p:nvPr/>
        </p:nvPicPr>
        <p:blipFill>
          <a:blip r:embed="rId3"/>
          <a:stretch>
            <a:fillRect/>
          </a:stretch>
        </p:blipFill>
        <p:spPr>
          <a:xfrm>
            <a:off x="6367695" y="0"/>
            <a:ext cx="987552" cy="6858000"/>
          </a:xfrm>
          <a:prstGeom prst="rect">
            <a:avLst/>
          </a:prstGeom>
        </p:spPr>
      </p:pic>
      <p:pic>
        <p:nvPicPr>
          <p:cNvPr id="40" name="Picture 39">
            <a:extLst>
              <a:ext uri="{FF2B5EF4-FFF2-40B4-BE49-F238E27FC236}">
                <a16:creationId xmlns:a16="http://schemas.microsoft.com/office/drawing/2014/main" id="{38EE2D7C-0B7E-4027-B1FB-ADA1014CF69A}"/>
              </a:ext>
            </a:extLst>
          </p:cNvPr>
          <p:cNvPicPr>
            <a:picLocks noChangeAspect="1"/>
          </p:cNvPicPr>
          <p:nvPr/>
        </p:nvPicPr>
        <p:blipFill>
          <a:blip r:embed="rId4"/>
          <a:stretch>
            <a:fillRect/>
          </a:stretch>
        </p:blipFill>
        <p:spPr>
          <a:xfrm>
            <a:off x="10466443" y="0"/>
            <a:ext cx="987552" cy="6858000"/>
          </a:xfrm>
          <a:prstGeom prst="rect">
            <a:avLst/>
          </a:prstGeom>
        </p:spPr>
      </p:pic>
      <p:pic>
        <p:nvPicPr>
          <p:cNvPr id="34" name="Picture 33">
            <a:extLst>
              <a:ext uri="{FF2B5EF4-FFF2-40B4-BE49-F238E27FC236}">
                <a16:creationId xmlns:a16="http://schemas.microsoft.com/office/drawing/2014/main" id="{EADBD3ED-142B-4137-9258-692F6E4809A2}"/>
              </a:ext>
            </a:extLst>
          </p:cNvPr>
          <p:cNvPicPr>
            <a:picLocks noChangeAspect="1"/>
          </p:cNvPicPr>
          <p:nvPr/>
        </p:nvPicPr>
        <p:blipFill>
          <a:blip r:embed="rId5"/>
          <a:stretch>
            <a:fillRect/>
          </a:stretch>
        </p:blipFill>
        <p:spPr>
          <a:xfrm>
            <a:off x="7446181" y="11146"/>
            <a:ext cx="987552" cy="6858000"/>
          </a:xfrm>
          <a:prstGeom prst="rect">
            <a:avLst/>
          </a:prstGeom>
        </p:spPr>
      </p:pic>
      <p:pic>
        <p:nvPicPr>
          <p:cNvPr id="26" name="Picture 25">
            <a:extLst>
              <a:ext uri="{FF2B5EF4-FFF2-40B4-BE49-F238E27FC236}">
                <a16:creationId xmlns:a16="http://schemas.microsoft.com/office/drawing/2014/main" id="{8A217180-06C2-42AC-B6E9-6DF4AE84C2E9}"/>
              </a:ext>
            </a:extLst>
          </p:cNvPr>
          <p:cNvPicPr>
            <a:picLocks noChangeAspect="1"/>
          </p:cNvPicPr>
          <p:nvPr/>
        </p:nvPicPr>
        <p:blipFill>
          <a:blip r:embed="rId6"/>
          <a:stretch>
            <a:fillRect/>
          </a:stretch>
        </p:blipFill>
        <p:spPr>
          <a:xfrm>
            <a:off x="9408437" y="11146"/>
            <a:ext cx="993648" cy="6858000"/>
          </a:xfrm>
          <a:prstGeom prst="rect">
            <a:avLst/>
          </a:prstGeom>
        </p:spPr>
      </p:pic>
      <p:sp>
        <p:nvSpPr>
          <p:cNvPr id="2" name="Title 1">
            <a:extLst>
              <a:ext uri="{FF2B5EF4-FFF2-40B4-BE49-F238E27FC236}">
                <a16:creationId xmlns:a16="http://schemas.microsoft.com/office/drawing/2014/main" id="{DE38A4FF-AB9F-4BE0-AA0F-FE9BB3C91D6A}"/>
              </a:ext>
            </a:extLst>
          </p:cNvPr>
          <p:cNvSpPr>
            <a:spLocks noGrp="1"/>
          </p:cNvSpPr>
          <p:nvPr>
            <p:ph type="title"/>
          </p:nvPr>
        </p:nvSpPr>
        <p:spPr>
          <a:xfrm>
            <a:off x="0" y="1164474"/>
            <a:ext cx="4394299" cy="2084438"/>
          </a:xfrm>
        </p:spPr>
        <p:txBody>
          <a:bodyPr>
            <a:normAutofit/>
          </a:bodyPr>
          <a:lstStyle/>
          <a:p>
            <a:pPr algn="ctr"/>
            <a:r>
              <a:rPr lang="en-US" sz="4800" b="1" dirty="0">
                <a:latin typeface="+mn-lt"/>
                <a:cs typeface="Arial" panose="020B0604020202020204" pitchFamily="34" charset="0"/>
              </a:rPr>
              <a:t>How We Built </a:t>
            </a:r>
            <a:r>
              <a:rPr lang="en-US" sz="4800" b="1" dirty="0">
                <a:solidFill>
                  <a:schemeClr val="accent2">
                    <a:lumMod val="75000"/>
                  </a:schemeClr>
                </a:solidFill>
                <a:latin typeface="+mn-lt"/>
                <a:cs typeface="Arial" panose="020B0604020202020204" pitchFamily="34" charset="0"/>
              </a:rPr>
              <a:t>O</a:t>
            </a:r>
            <a:r>
              <a:rPr lang="en-US" sz="4800" b="1" dirty="0">
                <a:solidFill>
                  <a:srgbClr val="FA8412"/>
                </a:solidFill>
                <a:latin typeface="+mn-lt"/>
                <a:cs typeface="Arial" panose="020B0604020202020204" pitchFamily="34" charset="0"/>
              </a:rPr>
              <a:t>u</a:t>
            </a:r>
            <a:r>
              <a:rPr lang="en-US" sz="4800" b="1" dirty="0">
                <a:solidFill>
                  <a:srgbClr val="F9A959"/>
                </a:solidFill>
                <a:latin typeface="+mn-lt"/>
                <a:cs typeface="Arial" panose="020B0604020202020204" pitchFamily="34" charset="0"/>
              </a:rPr>
              <a:t>r</a:t>
            </a:r>
            <a:r>
              <a:rPr lang="en-US" sz="4800" b="1" dirty="0">
                <a:latin typeface="+mn-lt"/>
                <a:cs typeface="Arial" panose="020B0604020202020204" pitchFamily="34" charset="0"/>
              </a:rPr>
              <a:t> </a:t>
            </a:r>
            <a:r>
              <a:rPr lang="en-US" sz="4800" b="1" dirty="0">
                <a:solidFill>
                  <a:schemeClr val="accent2">
                    <a:lumMod val="75000"/>
                  </a:schemeClr>
                </a:solidFill>
                <a:latin typeface="+mn-lt"/>
                <a:cs typeface="Arial" panose="020B0604020202020204" pitchFamily="34" charset="0"/>
              </a:rPr>
              <a:t>Te</a:t>
            </a:r>
            <a:r>
              <a:rPr lang="en-US" sz="4800" b="1" dirty="0">
                <a:solidFill>
                  <a:schemeClr val="accent2"/>
                </a:solidFill>
                <a:latin typeface="+mn-lt"/>
                <a:cs typeface="Arial" panose="020B0604020202020204" pitchFamily="34" charset="0"/>
              </a:rPr>
              <a:t>a</a:t>
            </a:r>
            <a:r>
              <a:rPr lang="en-US" sz="4800" b="1" dirty="0">
                <a:solidFill>
                  <a:srgbClr val="F9A959"/>
                </a:solidFill>
                <a:latin typeface="+mn-lt"/>
                <a:cs typeface="Arial" panose="020B0604020202020204" pitchFamily="34" charset="0"/>
              </a:rPr>
              <a:t>m</a:t>
            </a:r>
            <a:endParaRPr lang="en-IN" sz="4800" b="1" dirty="0">
              <a:solidFill>
                <a:srgbClr val="F9A959"/>
              </a:solidFill>
              <a:latin typeface="+mn-lt"/>
              <a:cs typeface="Arial" panose="020B0604020202020204" pitchFamily="34" charset="0"/>
            </a:endParaRPr>
          </a:p>
        </p:txBody>
      </p:sp>
      <p:sp>
        <p:nvSpPr>
          <p:cNvPr id="28" name="Rectangle 1">
            <a:extLst>
              <a:ext uri="{FF2B5EF4-FFF2-40B4-BE49-F238E27FC236}">
                <a16:creationId xmlns:a16="http://schemas.microsoft.com/office/drawing/2014/main" id="{1A9A97C1-A4EB-4636-B269-3082B630C0B1}"/>
              </a:ext>
            </a:extLst>
          </p:cNvPr>
          <p:cNvSpPr>
            <a:spLocks noChangeArrowheads="1"/>
          </p:cNvSpPr>
          <p:nvPr/>
        </p:nvSpPr>
        <p:spPr bwMode="auto">
          <a:xfrm>
            <a:off x="12169558" y="179864"/>
            <a:ext cx="22442" cy="97471"/>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cxnSp>
        <p:nvCxnSpPr>
          <p:cNvPr id="29" name="Straight Connector 28">
            <a:extLst>
              <a:ext uri="{FF2B5EF4-FFF2-40B4-BE49-F238E27FC236}">
                <a16:creationId xmlns:a16="http://schemas.microsoft.com/office/drawing/2014/main" id="{0B7F6788-04FC-49A3-9D2D-7ED523566644}"/>
              </a:ext>
            </a:extLst>
          </p:cNvPr>
          <p:cNvCxnSpPr>
            <a:cxnSpLocks/>
          </p:cNvCxnSpPr>
          <p:nvPr/>
        </p:nvCxnSpPr>
        <p:spPr>
          <a:xfrm>
            <a:off x="11844718" y="0"/>
            <a:ext cx="0" cy="6858000"/>
          </a:xfrm>
          <a:prstGeom prst="line">
            <a:avLst/>
          </a:prstGeom>
          <a:ln w="76200">
            <a:solidFill>
              <a:srgbClr val="FBC48D"/>
            </a:solidFill>
          </a:ln>
        </p:spPr>
        <p:style>
          <a:lnRef idx="1">
            <a:schemeClr val="accent6"/>
          </a:lnRef>
          <a:fillRef idx="0">
            <a:schemeClr val="accent6"/>
          </a:fillRef>
          <a:effectRef idx="0">
            <a:schemeClr val="accent6"/>
          </a:effectRef>
          <a:fontRef idx="minor">
            <a:schemeClr val="tx1"/>
          </a:fontRef>
        </p:style>
      </p:cxnSp>
      <p:cxnSp>
        <p:nvCxnSpPr>
          <p:cNvPr id="30" name="Straight Connector 29">
            <a:extLst>
              <a:ext uri="{FF2B5EF4-FFF2-40B4-BE49-F238E27FC236}">
                <a16:creationId xmlns:a16="http://schemas.microsoft.com/office/drawing/2014/main" id="{D0B1E17F-4A9C-4DE8-ACFA-C0393E83F41E}"/>
              </a:ext>
            </a:extLst>
          </p:cNvPr>
          <p:cNvCxnSpPr>
            <a:cxnSpLocks/>
          </p:cNvCxnSpPr>
          <p:nvPr/>
        </p:nvCxnSpPr>
        <p:spPr>
          <a:xfrm flipH="1">
            <a:off x="12104917" y="0"/>
            <a:ext cx="0" cy="6858000"/>
          </a:xfrm>
          <a:prstGeom prst="line">
            <a:avLst/>
          </a:prstGeom>
          <a:ln w="76200">
            <a:solidFill>
              <a:srgbClr val="F9A959"/>
            </a:solidFill>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0BB8DFA9-19D5-42B8-8A0C-6020032C764A}"/>
              </a:ext>
            </a:extLst>
          </p:cNvPr>
          <p:cNvCxnSpPr>
            <a:cxnSpLocks/>
          </p:cNvCxnSpPr>
          <p:nvPr/>
        </p:nvCxnSpPr>
        <p:spPr>
          <a:xfrm>
            <a:off x="11708264" y="0"/>
            <a:ext cx="0" cy="6858000"/>
          </a:xfrm>
          <a:prstGeom prst="line">
            <a:avLst/>
          </a:prstGeom>
          <a:ln w="76200">
            <a:solidFill>
              <a:srgbClr val="F7E7BB"/>
            </a:solidFill>
          </a:ln>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7A3431FD-D186-447A-A331-7FA3DDE9860B}"/>
              </a:ext>
            </a:extLst>
          </p:cNvPr>
          <p:cNvCxnSpPr>
            <a:cxnSpLocks/>
          </p:cNvCxnSpPr>
          <p:nvPr/>
        </p:nvCxnSpPr>
        <p:spPr>
          <a:xfrm>
            <a:off x="11977396" y="0"/>
            <a:ext cx="0" cy="6858000"/>
          </a:xfrm>
          <a:prstGeom prst="line">
            <a:avLst/>
          </a:prstGeom>
          <a:ln w="76200">
            <a:solidFill>
              <a:srgbClr val="EBC457"/>
            </a:solidFill>
          </a:ln>
        </p:spPr>
        <p:style>
          <a:lnRef idx="1">
            <a:schemeClr val="accent6"/>
          </a:lnRef>
          <a:fillRef idx="0">
            <a:schemeClr val="accent6"/>
          </a:fillRef>
          <a:effectRef idx="0">
            <a:schemeClr val="accent6"/>
          </a:effectRef>
          <a:fontRef idx="minor">
            <a:schemeClr val="tx1"/>
          </a:fontRef>
        </p:style>
      </p:cxnSp>
      <p:pic>
        <p:nvPicPr>
          <p:cNvPr id="15" name="Picture 2" descr="cc logo">
            <a:extLst>
              <a:ext uri="{FF2B5EF4-FFF2-40B4-BE49-F238E27FC236}">
                <a16:creationId xmlns:a16="http://schemas.microsoft.com/office/drawing/2014/main" id="{B073291A-F07D-4DCA-B15F-A4909AEBA248}"/>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59391"/>
            <a:ext cx="259281" cy="259281"/>
          </a:xfrm>
          <a:prstGeom prst="ellipse">
            <a:avLst/>
          </a:prstGeom>
          <a:solidFill>
            <a:schemeClr val="bg1"/>
          </a:solidFill>
        </p:spPr>
      </p:pic>
      <p:pic>
        <p:nvPicPr>
          <p:cNvPr id="20" name="Picture 19">
            <a:extLst>
              <a:ext uri="{FF2B5EF4-FFF2-40B4-BE49-F238E27FC236}">
                <a16:creationId xmlns:a16="http://schemas.microsoft.com/office/drawing/2014/main" id="{8AD41897-3B2B-46CD-97CD-5ED61480E22C}"/>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55630"/>
            <a:ext cx="259281" cy="259281"/>
          </a:xfrm>
          <a:prstGeom prst="ellipse">
            <a:avLst/>
          </a:prstGeom>
          <a:solidFill>
            <a:schemeClr val="bg1"/>
          </a:solidFill>
        </p:spPr>
      </p:pic>
      <p:sp>
        <p:nvSpPr>
          <p:cNvPr id="59" name="Content Placeholder 2">
            <a:extLst>
              <a:ext uri="{FF2B5EF4-FFF2-40B4-BE49-F238E27FC236}">
                <a16:creationId xmlns:a16="http://schemas.microsoft.com/office/drawing/2014/main" id="{90B1DD0C-EF26-43E6-8445-D40B21240B07}"/>
              </a:ext>
            </a:extLst>
          </p:cNvPr>
          <p:cNvSpPr txBox="1">
            <a:spLocks/>
          </p:cNvSpPr>
          <p:nvPr/>
        </p:nvSpPr>
        <p:spPr>
          <a:xfrm>
            <a:off x="262465" y="5193529"/>
            <a:ext cx="3869367" cy="16756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1800" dirty="0"/>
              <a:t>“When you are surrounded by people who share passionate commitment around a common purpose, anything is possible”</a:t>
            </a:r>
          </a:p>
          <a:p>
            <a:pPr marL="0" indent="0" algn="r">
              <a:buFont typeface="Arial" panose="020B0604020202020204" pitchFamily="34" charset="0"/>
              <a:buNone/>
            </a:pPr>
            <a:r>
              <a:rPr lang="en-IN" sz="1800" b="1" dirty="0"/>
              <a:t>Howard Schultz</a:t>
            </a:r>
          </a:p>
          <a:p>
            <a:pPr marL="0" indent="0">
              <a:buFont typeface="Arial" panose="020B0604020202020204" pitchFamily="34" charset="0"/>
              <a:buNone/>
            </a:pPr>
            <a:endParaRPr lang="en-IN" sz="1800" dirty="0">
              <a:hlinkClick r:id="rId11">
                <a:extLst>
                  <a:ext uri="{A12FA001-AC4F-418D-AE19-62706E023703}">
                    <ahyp:hlinkClr xmlns:ahyp="http://schemas.microsoft.com/office/drawing/2018/hyperlinkcolor" val="tx"/>
                  </a:ext>
                </a:extLst>
              </a:hlinkClick>
            </a:endParaRPr>
          </a:p>
          <a:p>
            <a:pPr marL="0" indent="0">
              <a:buFont typeface="Arial" panose="020B0604020202020204" pitchFamily="34" charset="0"/>
              <a:buNone/>
            </a:pPr>
            <a:endParaRPr lang="en-IN" sz="1800" dirty="0">
              <a:hlinkClick r:id="rId11">
                <a:extLst>
                  <a:ext uri="{A12FA001-AC4F-418D-AE19-62706E023703}">
                    <ahyp:hlinkClr xmlns:ahyp="http://schemas.microsoft.com/office/drawing/2018/hyperlinkcolor" val="tx"/>
                  </a:ext>
                </a:extLst>
              </a:hlinkClick>
            </a:endParaRPr>
          </a:p>
          <a:p>
            <a:endParaRPr lang="en-IN" sz="1800" dirty="0"/>
          </a:p>
        </p:txBody>
      </p:sp>
      <p:sp>
        <p:nvSpPr>
          <p:cNvPr id="63" name="TextBox 62">
            <a:extLst>
              <a:ext uri="{FF2B5EF4-FFF2-40B4-BE49-F238E27FC236}">
                <a16:creationId xmlns:a16="http://schemas.microsoft.com/office/drawing/2014/main" id="{17B7479F-C0E0-4DA3-83A1-A97A588F20C9}"/>
              </a:ext>
            </a:extLst>
          </p:cNvPr>
          <p:cNvSpPr txBox="1"/>
          <p:nvPr/>
        </p:nvSpPr>
        <p:spPr>
          <a:xfrm>
            <a:off x="9437183" y="6555630"/>
            <a:ext cx="928777" cy="338554"/>
          </a:xfrm>
          <a:prstGeom prst="rect">
            <a:avLst/>
          </a:prstGeom>
          <a:noFill/>
        </p:spPr>
        <p:txBody>
          <a:bodyPr wrap="square">
            <a:spAutoFit/>
          </a:bodyPr>
          <a:lstStyle/>
          <a:p>
            <a:pPr algn="ctr"/>
            <a:r>
              <a:rPr lang="en-US" sz="1600" b="1" dirty="0">
                <a:solidFill>
                  <a:schemeClr val="accent1"/>
                </a:solidFill>
              </a:rPr>
              <a:t>Mentors</a:t>
            </a:r>
            <a:endParaRPr lang="en-IN" b="1" dirty="0">
              <a:solidFill>
                <a:schemeClr val="accent1"/>
              </a:solidFill>
            </a:endParaRPr>
          </a:p>
        </p:txBody>
      </p:sp>
      <p:sp>
        <p:nvSpPr>
          <p:cNvPr id="67" name="TextBox 66">
            <a:extLst>
              <a:ext uri="{FF2B5EF4-FFF2-40B4-BE49-F238E27FC236}">
                <a16:creationId xmlns:a16="http://schemas.microsoft.com/office/drawing/2014/main" id="{AD536079-659C-42E1-9A4B-296969B0C571}"/>
              </a:ext>
            </a:extLst>
          </p:cNvPr>
          <p:cNvSpPr txBox="1"/>
          <p:nvPr/>
        </p:nvSpPr>
        <p:spPr>
          <a:xfrm>
            <a:off x="10462930" y="6522523"/>
            <a:ext cx="978832" cy="338554"/>
          </a:xfrm>
          <a:prstGeom prst="rect">
            <a:avLst/>
          </a:prstGeom>
          <a:noFill/>
        </p:spPr>
        <p:txBody>
          <a:bodyPr wrap="square">
            <a:spAutoFit/>
          </a:bodyPr>
          <a:lstStyle/>
          <a:p>
            <a:pPr algn="ctr"/>
            <a:r>
              <a:rPr lang="en-US" sz="1600" b="1" dirty="0">
                <a:solidFill>
                  <a:schemeClr val="accent2"/>
                </a:solidFill>
              </a:rPr>
              <a:t>Mentees</a:t>
            </a:r>
            <a:endParaRPr lang="en-IN" b="1" dirty="0">
              <a:solidFill>
                <a:schemeClr val="accent2"/>
              </a:solidFill>
            </a:endParaRPr>
          </a:p>
        </p:txBody>
      </p:sp>
      <p:sp>
        <p:nvSpPr>
          <p:cNvPr id="69" name="TextBox 68">
            <a:extLst>
              <a:ext uri="{FF2B5EF4-FFF2-40B4-BE49-F238E27FC236}">
                <a16:creationId xmlns:a16="http://schemas.microsoft.com/office/drawing/2014/main" id="{D9FAC830-029E-47B1-92D8-43C14E73559E}"/>
              </a:ext>
            </a:extLst>
          </p:cNvPr>
          <p:cNvSpPr txBox="1"/>
          <p:nvPr/>
        </p:nvSpPr>
        <p:spPr>
          <a:xfrm>
            <a:off x="6354968" y="6476357"/>
            <a:ext cx="975528" cy="338554"/>
          </a:xfrm>
          <a:prstGeom prst="rect">
            <a:avLst/>
          </a:prstGeom>
          <a:noFill/>
        </p:spPr>
        <p:txBody>
          <a:bodyPr wrap="square">
            <a:spAutoFit/>
          </a:bodyPr>
          <a:lstStyle/>
          <a:p>
            <a:pPr algn="ctr"/>
            <a:r>
              <a:rPr lang="en-US" sz="1600" b="1" dirty="0">
                <a:solidFill>
                  <a:schemeClr val="accent1"/>
                </a:solidFill>
              </a:rPr>
              <a:t>Mentors</a:t>
            </a:r>
            <a:endParaRPr lang="en-IN" sz="1600" b="1" dirty="0">
              <a:solidFill>
                <a:schemeClr val="accent1"/>
              </a:solidFill>
            </a:endParaRPr>
          </a:p>
        </p:txBody>
      </p:sp>
      <p:sp>
        <p:nvSpPr>
          <p:cNvPr id="71" name="TextBox 70">
            <a:extLst>
              <a:ext uri="{FF2B5EF4-FFF2-40B4-BE49-F238E27FC236}">
                <a16:creationId xmlns:a16="http://schemas.microsoft.com/office/drawing/2014/main" id="{9B436687-F955-4B9B-A5D8-EF5566E9BCDD}"/>
              </a:ext>
            </a:extLst>
          </p:cNvPr>
          <p:cNvSpPr txBox="1"/>
          <p:nvPr/>
        </p:nvSpPr>
        <p:spPr>
          <a:xfrm>
            <a:off x="7466949" y="6476357"/>
            <a:ext cx="946017" cy="338554"/>
          </a:xfrm>
          <a:prstGeom prst="rect">
            <a:avLst/>
          </a:prstGeom>
          <a:noFill/>
        </p:spPr>
        <p:txBody>
          <a:bodyPr wrap="square">
            <a:spAutoFit/>
          </a:bodyPr>
          <a:lstStyle/>
          <a:p>
            <a:pPr algn="ctr"/>
            <a:r>
              <a:rPr lang="en-US" sz="1600" b="1" dirty="0">
                <a:solidFill>
                  <a:schemeClr val="accent2"/>
                </a:solidFill>
              </a:rPr>
              <a:t>Mentees</a:t>
            </a:r>
            <a:endParaRPr lang="en-IN" b="1" dirty="0">
              <a:solidFill>
                <a:schemeClr val="accent2"/>
              </a:solidFill>
            </a:endParaRPr>
          </a:p>
        </p:txBody>
      </p:sp>
      <p:pic>
        <p:nvPicPr>
          <p:cNvPr id="68" name="Picture 67">
            <a:extLst>
              <a:ext uri="{FF2B5EF4-FFF2-40B4-BE49-F238E27FC236}">
                <a16:creationId xmlns:a16="http://schemas.microsoft.com/office/drawing/2014/main" id="{2DC63C0D-22CB-4EC8-9A0B-906C44DFAA67}"/>
              </a:ext>
            </a:extLst>
          </p:cNvPr>
          <p:cNvPicPr>
            <a:picLocks noChangeAspect="1"/>
          </p:cNvPicPr>
          <p:nvPr/>
        </p:nvPicPr>
        <p:blipFill>
          <a:blip r:embed="rId12"/>
          <a:stretch>
            <a:fillRect/>
          </a:stretch>
        </p:blipFill>
        <p:spPr>
          <a:xfrm>
            <a:off x="4423045" y="11146"/>
            <a:ext cx="987552" cy="6858000"/>
          </a:xfrm>
          <a:prstGeom prst="rect">
            <a:avLst/>
          </a:prstGeom>
        </p:spPr>
      </p:pic>
    </p:spTree>
    <p:extLst>
      <p:ext uri="{BB962C8B-B14F-4D97-AF65-F5344CB8AC3E}">
        <p14:creationId xmlns:p14="http://schemas.microsoft.com/office/powerpoint/2010/main" val="397637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7" grpId="0"/>
      <p:bldP spid="69" grpId="0"/>
      <p:bldP spid="7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AC566-4FBB-4FCA-BD8A-C38A2E4AABB1}"/>
              </a:ext>
            </a:extLst>
          </p:cNvPr>
          <p:cNvSpPr>
            <a:spLocks noGrp="1"/>
          </p:cNvSpPr>
          <p:nvPr>
            <p:ph type="title"/>
          </p:nvPr>
        </p:nvSpPr>
        <p:spPr>
          <a:xfrm>
            <a:off x="1" y="31669"/>
            <a:ext cx="11657248" cy="1325563"/>
          </a:xfrm>
        </p:spPr>
        <p:txBody>
          <a:bodyPr>
            <a:normAutofit/>
          </a:bodyPr>
          <a:lstStyle/>
          <a:p>
            <a:pPr algn="ctr"/>
            <a:r>
              <a:rPr lang="en-US" sz="4800" b="1" dirty="0">
                <a:latin typeface="+mn-lt"/>
                <a:cs typeface="Arial" panose="020B0604020202020204" pitchFamily="34" charset="0"/>
              </a:rPr>
              <a:t>Faceted Mini Corpora</a:t>
            </a:r>
            <a:endParaRPr lang="en-IN" sz="4800" dirty="0">
              <a:latin typeface="+mn-lt"/>
              <a:cs typeface="Arial" panose="020B0604020202020204" pitchFamily="34" charset="0"/>
            </a:endParaRPr>
          </a:p>
        </p:txBody>
      </p:sp>
      <p:sp>
        <p:nvSpPr>
          <p:cNvPr id="3" name="Content Placeholder 2">
            <a:extLst>
              <a:ext uri="{FF2B5EF4-FFF2-40B4-BE49-F238E27FC236}">
                <a16:creationId xmlns:a16="http://schemas.microsoft.com/office/drawing/2014/main" id="{EA90B580-559E-465A-95EE-61B5D2D8B44B}"/>
              </a:ext>
            </a:extLst>
          </p:cNvPr>
          <p:cNvSpPr>
            <a:spLocks noGrp="1"/>
          </p:cNvSpPr>
          <p:nvPr>
            <p:ph idx="1"/>
          </p:nvPr>
        </p:nvSpPr>
        <p:spPr>
          <a:xfrm>
            <a:off x="2427372" y="2536296"/>
            <a:ext cx="5852160" cy="1325563"/>
          </a:xfrm>
        </p:spPr>
        <p:txBody>
          <a:bodyPr>
            <a:normAutofit/>
          </a:bodyPr>
          <a:lstStyle/>
          <a:p>
            <a:pPr marL="0" lvl="0" indent="0" algn="ctr">
              <a:lnSpc>
                <a:spcPct val="107000"/>
              </a:lnSpc>
              <a:buNone/>
            </a:pPr>
            <a:r>
              <a:rPr lang="en-IN" sz="3200" b="1" dirty="0">
                <a:solidFill>
                  <a:srgbClr val="C00000"/>
                </a:solidFill>
                <a:effectLst/>
                <a:latin typeface="Segoe UI" panose="020B0502040204020203" pitchFamily="34" charset="0"/>
                <a:ea typeface="Calibri" panose="020F0502020204030204" pitchFamily="34" charset="0"/>
                <a:cs typeface="Times New Roman" panose="02020603050405020304" pitchFamily="18" charset="0"/>
              </a:rPr>
              <a:t>“</a:t>
            </a:r>
            <a:r>
              <a:rPr lang="en-IN" sz="3200" b="1" dirty="0">
                <a:solidFill>
                  <a:srgbClr val="C00000"/>
                </a:solidFill>
                <a:latin typeface="Segoe UI" panose="020B0502040204020203" pitchFamily="34" charset="0"/>
                <a:ea typeface="Calibri" panose="020F0502020204030204" pitchFamily="34" charset="0"/>
                <a:cs typeface="Times New Roman" panose="02020603050405020304" pitchFamily="18" charset="0"/>
              </a:rPr>
              <a:t>V</a:t>
            </a:r>
            <a:r>
              <a:rPr lang="en-IN" sz="3200" b="1" dirty="0">
                <a:solidFill>
                  <a:srgbClr val="C00000"/>
                </a:solidFill>
                <a:effectLst/>
                <a:latin typeface="Segoe UI" panose="020B0502040204020203" pitchFamily="34" charset="0"/>
                <a:ea typeface="Calibri" panose="020F0502020204030204" pitchFamily="34" charset="0"/>
                <a:cs typeface="Times New Roman" panose="02020603050405020304" pitchFamily="18" charset="0"/>
              </a:rPr>
              <a:t>iral </a:t>
            </a:r>
            <a:r>
              <a:rPr lang="en-IN" sz="3200" b="1" dirty="0">
                <a:solidFill>
                  <a:srgbClr val="C00000"/>
                </a:solidFill>
                <a:latin typeface="Segoe UI" panose="020B0502040204020203" pitchFamily="34" charset="0"/>
                <a:ea typeface="Calibri" panose="020F0502020204030204" pitchFamily="34" charset="0"/>
                <a:cs typeface="Times New Roman" panose="02020603050405020304" pitchFamily="18" charset="0"/>
              </a:rPr>
              <a:t>E</a:t>
            </a:r>
            <a:r>
              <a:rPr lang="en-IN" sz="3200" b="1" dirty="0">
                <a:solidFill>
                  <a:srgbClr val="C00000"/>
                </a:solidFill>
                <a:effectLst/>
                <a:latin typeface="Segoe UI" panose="020B0502040204020203" pitchFamily="34" charset="0"/>
                <a:ea typeface="Calibri" panose="020F0502020204030204" pitchFamily="34" charset="0"/>
                <a:cs typeface="Times New Roman" panose="02020603050405020304" pitchFamily="18" charset="0"/>
              </a:rPr>
              <a:t>pidemics and …”</a:t>
            </a:r>
            <a:endParaRPr lang="en-IN" sz="32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Rectangle 1">
            <a:extLst>
              <a:ext uri="{FF2B5EF4-FFF2-40B4-BE49-F238E27FC236}">
                <a16:creationId xmlns:a16="http://schemas.microsoft.com/office/drawing/2014/main" id="{420B49D0-34A9-449D-87B4-976522D9C4FF}"/>
              </a:ext>
            </a:extLst>
          </p:cNvPr>
          <p:cNvSpPr>
            <a:spLocks noChangeArrowheads="1"/>
          </p:cNvSpPr>
          <p:nvPr/>
        </p:nvSpPr>
        <p:spPr bwMode="auto">
          <a:xfrm>
            <a:off x="12169558" y="179864"/>
            <a:ext cx="22442" cy="97471"/>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4" name="TextBox 33">
            <a:extLst>
              <a:ext uri="{FF2B5EF4-FFF2-40B4-BE49-F238E27FC236}">
                <a16:creationId xmlns:a16="http://schemas.microsoft.com/office/drawing/2014/main" id="{E377FA87-7995-4BF7-9958-F4BFF6295129}"/>
              </a:ext>
            </a:extLst>
          </p:cNvPr>
          <p:cNvSpPr txBox="1"/>
          <p:nvPr/>
        </p:nvSpPr>
        <p:spPr>
          <a:xfrm>
            <a:off x="548055" y="6610887"/>
            <a:ext cx="6094070" cy="215444"/>
          </a:xfrm>
          <a:prstGeom prst="rect">
            <a:avLst/>
          </a:prstGeom>
          <a:noFill/>
        </p:spPr>
        <p:txBody>
          <a:bodyPr wrap="square">
            <a:spAutoFit/>
          </a:bodyPr>
          <a:lstStyle/>
          <a:p>
            <a:r>
              <a:rPr lang="en-US" sz="800" b="1" i="0" dirty="0">
                <a:solidFill>
                  <a:srgbClr val="1D1C1D"/>
                </a:solidFill>
                <a:effectLst/>
                <a:latin typeface="Slack-Lato"/>
              </a:rPr>
              <a:t>Credits: </a:t>
            </a:r>
            <a:r>
              <a:rPr lang="en-US" sz="800" b="0" i="0" dirty="0">
                <a:solidFill>
                  <a:srgbClr val="1D1C1D"/>
                </a:solidFill>
                <a:effectLst/>
                <a:latin typeface="Slack-Lato"/>
              </a:rPr>
              <a:t>MS PowerPoint 3D Models; </a:t>
            </a:r>
            <a:r>
              <a:rPr lang="en-US" sz="800" dirty="0"/>
              <a:t>Wikipedia (</a:t>
            </a:r>
            <a:r>
              <a:rPr lang="en-IN" sz="800" dirty="0"/>
              <a:t>https://en.wikipedia.org)</a:t>
            </a:r>
          </a:p>
        </p:txBody>
      </p:sp>
      <p:pic>
        <p:nvPicPr>
          <p:cNvPr id="36" name="Picture 2" descr="cc logo">
            <a:extLst>
              <a:ext uri="{FF2B5EF4-FFF2-40B4-BE49-F238E27FC236}">
                <a16:creationId xmlns:a16="http://schemas.microsoft.com/office/drawing/2014/main" id="{D8F80C42-C84A-47A5-A139-ACEC936D7A0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59391"/>
            <a:ext cx="259281" cy="259281"/>
          </a:xfrm>
          <a:prstGeom prst="ellipse">
            <a:avLst/>
          </a:prstGeom>
          <a:solidFill>
            <a:schemeClr val="bg1"/>
          </a:solidFill>
        </p:spPr>
      </p:pic>
      <p:pic>
        <p:nvPicPr>
          <p:cNvPr id="38" name="Picture 37">
            <a:extLst>
              <a:ext uri="{FF2B5EF4-FFF2-40B4-BE49-F238E27FC236}">
                <a16:creationId xmlns:a16="http://schemas.microsoft.com/office/drawing/2014/main" id="{F6260437-DD08-455B-9D1A-504D05E25BF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55630"/>
            <a:ext cx="259281" cy="259281"/>
          </a:xfrm>
          <a:prstGeom prst="ellipse">
            <a:avLst/>
          </a:prstGeom>
          <a:solidFill>
            <a:schemeClr val="bg1"/>
          </a:solidFill>
        </p:spPr>
      </p:pic>
      <p:sp>
        <p:nvSpPr>
          <p:cNvPr id="9" name="TextBox 8">
            <a:extLst>
              <a:ext uri="{FF2B5EF4-FFF2-40B4-BE49-F238E27FC236}">
                <a16:creationId xmlns:a16="http://schemas.microsoft.com/office/drawing/2014/main" id="{7E85D353-81C2-4057-99C1-D6E00388EA5B}"/>
              </a:ext>
            </a:extLst>
          </p:cNvPr>
          <p:cNvSpPr txBox="1"/>
          <p:nvPr/>
        </p:nvSpPr>
        <p:spPr>
          <a:xfrm>
            <a:off x="8564172" y="1490441"/>
            <a:ext cx="3207331" cy="3908762"/>
          </a:xfrm>
          <a:prstGeom prst="rect">
            <a:avLst/>
          </a:prstGeom>
          <a:solidFill>
            <a:srgbClr val="F8F8F8"/>
          </a:solidFill>
        </p:spPr>
        <p:txBody>
          <a:bodyPr wrap="square" rtlCol="0">
            <a:spAutoFit/>
          </a:bodyPr>
          <a:lstStyle/>
          <a:p>
            <a:r>
              <a:rPr lang="en-IN" sz="2800" dirty="0"/>
              <a:t>EPMC has:  </a:t>
            </a:r>
          </a:p>
          <a:p>
            <a:r>
              <a:rPr lang="en-IN" sz="2800" b="1" dirty="0">
                <a:solidFill>
                  <a:srgbClr val="C00000"/>
                </a:solidFill>
              </a:rPr>
              <a:t>19000 </a:t>
            </a:r>
            <a:r>
              <a:rPr lang="en-IN" sz="2400" dirty="0"/>
              <a:t>(papers on Viral Epidemics)</a:t>
            </a:r>
          </a:p>
          <a:p>
            <a:endParaRPr lang="en-IN" sz="2800" dirty="0"/>
          </a:p>
          <a:p>
            <a:r>
              <a:rPr lang="en-IN" sz="2800" dirty="0"/>
              <a:t>Split into facets</a:t>
            </a:r>
          </a:p>
          <a:p>
            <a:endParaRPr lang="en-IN" sz="2800" dirty="0"/>
          </a:p>
          <a:p>
            <a:r>
              <a:rPr lang="en-IN" sz="2800" dirty="0"/>
              <a:t>Limited to: (local)</a:t>
            </a:r>
          </a:p>
          <a:p>
            <a:r>
              <a:rPr lang="en-IN" sz="2800" b="1" dirty="0">
                <a:solidFill>
                  <a:srgbClr val="C00000"/>
                </a:solidFill>
              </a:rPr>
              <a:t>1000</a:t>
            </a:r>
            <a:r>
              <a:rPr lang="en-IN" sz="2800" dirty="0"/>
              <a:t> </a:t>
            </a:r>
          </a:p>
          <a:p>
            <a:endParaRPr lang="en-IN" sz="2800" dirty="0"/>
          </a:p>
        </p:txBody>
      </p:sp>
      <p:pic>
        <p:nvPicPr>
          <p:cNvPr id="48" name="Picture 47">
            <a:extLst>
              <a:ext uri="{FF2B5EF4-FFF2-40B4-BE49-F238E27FC236}">
                <a16:creationId xmlns:a16="http://schemas.microsoft.com/office/drawing/2014/main" id="{45414702-E0F0-4EB3-BAAC-DA87E8647101}"/>
              </a:ext>
            </a:extLst>
          </p:cNvPr>
          <p:cNvPicPr>
            <a:picLocks noChangeAspect="1"/>
          </p:cNvPicPr>
          <p:nvPr/>
        </p:nvPicPr>
        <p:blipFill>
          <a:blip r:embed="rId7"/>
          <a:stretch>
            <a:fillRect/>
          </a:stretch>
        </p:blipFill>
        <p:spPr>
          <a:xfrm>
            <a:off x="1308594" y="1603804"/>
            <a:ext cx="1118778" cy="1081718"/>
          </a:xfrm>
          <a:prstGeom prst="rect">
            <a:avLst/>
          </a:prstGeom>
        </p:spPr>
      </p:pic>
      <p:sp>
        <p:nvSpPr>
          <p:cNvPr id="49" name="Arrow: Right 48">
            <a:extLst>
              <a:ext uri="{FF2B5EF4-FFF2-40B4-BE49-F238E27FC236}">
                <a16:creationId xmlns:a16="http://schemas.microsoft.com/office/drawing/2014/main" id="{49584EF4-1483-49EE-82F4-5D4D56244BB7}"/>
              </a:ext>
            </a:extLst>
          </p:cNvPr>
          <p:cNvSpPr/>
          <p:nvPr/>
        </p:nvSpPr>
        <p:spPr>
          <a:xfrm rot="1981167">
            <a:off x="76480" y="1333258"/>
            <a:ext cx="1400537" cy="628027"/>
          </a:xfrm>
          <a:prstGeom prst="rightArrow">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path path="circle">
              <a:fillToRect l="100000" t="100000"/>
            </a:path>
            <a:tileRect r="-100000" b="-100000"/>
          </a:gra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i="1" dirty="0" err="1">
                <a:solidFill>
                  <a:schemeClr val="tx1"/>
                </a:solidFill>
                <a:ea typeface="+mj-ea"/>
                <a:cs typeface="Arial" panose="020B0604020202020204" pitchFamily="34" charset="0"/>
              </a:rPr>
              <a:t>g</a:t>
            </a:r>
            <a:r>
              <a:rPr lang="en-US" sz="1800" i="1" dirty="0" err="1">
                <a:solidFill>
                  <a:schemeClr val="tx1"/>
                </a:solidFill>
                <a:ea typeface="+mj-ea"/>
                <a:cs typeface="Arial" panose="020B0604020202020204" pitchFamily="34" charset="0"/>
              </a:rPr>
              <a:t>etpapers</a:t>
            </a:r>
            <a:endParaRPr lang="en-IN" sz="1000" b="1" i="1" dirty="0">
              <a:solidFill>
                <a:schemeClr val="tx1"/>
              </a:solidFill>
            </a:endParaRPr>
          </a:p>
        </p:txBody>
      </p:sp>
      <p:cxnSp>
        <p:nvCxnSpPr>
          <p:cNvPr id="41" name="Straight Connector 40">
            <a:extLst>
              <a:ext uri="{FF2B5EF4-FFF2-40B4-BE49-F238E27FC236}">
                <a16:creationId xmlns:a16="http://schemas.microsoft.com/office/drawing/2014/main" id="{6E6C4724-9B8F-41FC-8606-30BEF6E4D48B}"/>
              </a:ext>
            </a:extLst>
          </p:cNvPr>
          <p:cNvCxnSpPr>
            <a:cxnSpLocks/>
          </p:cNvCxnSpPr>
          <p:nvPr/>
        </p:nvCxnSpPr>
        <p:spPr>
          <a:xfrm>
            <a:off x="11844718" y="0"/>
            <a:ext cx="0" cy="6858000"/>
          </a:xfrm>
          <a:prstGeom prst="line">
            <a:avLst/>
          </a:prstGeom>
          <a:ln w="76200">
            <a:solidFill>
              <a:srgbClr val="FBC48D"/>
            </a:solidFill>
          </a:ln>
        </p:spPr>
        <p:style>
          <a:lnRef idx="1">
            <a:schemeClr val="accent6"/>
          </a:lnRef>
          <a:fillRef idx="0">
            <a:schemeClr val="accent6"/>
          </a:fillRef>
          <a:effectRef idx="0">
            <a:schemeClr val="accent6"/>
          </a:effectRef>
          <a:fontRef idx="minor">
            <a:schemeClr val="tx1"/>
          </a:fontRef>
        </p:style>
      </p:cxnSp>
      <p:cxnSp>
        <p:nvCxnSpPr>
          <p:cNvPr id="43" name="Straight Connector 42">
            <a:extLst>
              <a:ext uri="{FF2B5EF4-FFF2-40B4-BE49-F238E27FC236}">
                <a16:creationId xmlns:a16="http://schemas.microsoft.com/office/drawing/2014/main" id="{8AC64482-A971-4104-BE83-124496A78BD3}"/>
              </a:ext>
            </a:extLst>
          </p:cNvPr>
          <p:cNvCxnSpPr>
            <a:cxnSpLocks/>
          </p:cNvCxnSpPr>
          <p:nvPr/>
        </p:nvCxnSpPr>
        <p:spPr>
          <a:xfrm flipH="1">
            <a:off x="12104917" y="0"/>
            <a:ext cx="0" cy="6858000"/>
          </a:xfrm>
          <a:prstGeom prst="line">
            <a:avLst/>
          </a:prstGeom>
          <a:ln w="76200">
            <a:solidFill>
              <a:srgbClr val="F9A959"/>
            </a:solidFill>
          </a:ln>
        </p:spPr>
        <p:style>
          <a:lnRef idx="1">
            <a:schemeClr val="accent2"/>
          </a:lnRef>
          <a:fillRef idx="0">
            <a:schemeClr val="accent2"/>
          </a:fillRef>
          <a:effectRef idx="0">
            <a:schemeClr val="accent2"/>
          </a:effectRef>
          <a:fontRef idx="minor">
            <a:schemeClr val="tx1"/>
          </a:fontRef>
        </p:style>
      </p:cxnSp>
      <p:cxnSp>
        <p:nvCxnSpPr>
          <p:cNvPr id="45" name="Straight Connector 44">
            <a:extLst>
              <a:ext uri="{FF2B5EF4-FFF2-40B4-BE49-F238E27FC236}">
                <a16:creationId xmlns:a16="http://schemas.microsoft.com/office/drawing/2014/main" id="{18934086-02A6-41AB-88C9-55D50279609B}"/>
              </a:ext>
            </a:extLst>
          </p:cNvPr>
          <p:cNvCxnSpPr>
            <a:cxnSpLocks/>
          </p:cNvCxnSpPr>
          <p:nvPr/>
        </p:nvCxnSpPr>
        <p:spPr>
          <a:xfrm>
            <a:off x="11721890" y="0"/>
            <a:ext cx="0" cy="6858000"/>
          </a:xfrm>
          <a:prstGeom prst="line">
            <a:avLst/>
          </a:prstGeom>
          <a:ln w="76200">
            <a:solidFill>
              <a:srgbClr val="F7E7BB"/>
            </a:solidFill>
          </a:ln>
        </p:spPr>
        <p:style>
          <a:lnRef idx="1">
            <a:schemeClr val="accent2"/>
          </a:lnRef>
          <a:fillRef idx="0">
            <a:schemeClr val="accent2"/>
          </a:fillRef>
          <a:effectRef idx="0">
            <a:schemeClr val="accent2"/>
          </a:effectRef>
          <a:fontRef idx="minor">
            <a:schemeClr val="tx1"/>
          </a:fontRef>
        </p:style>
      </p:cxnSp>
      <p:cxnSp>
        <p:nvCxnSpPr>
          <p:cNvPr id="47" name="Straight Connector 46">
            <a:extLst>
              <a:ext uri="{FF2B5EF4-FFF2-40B4-BE49-F238E27FC236}">
                <a16:creationId xmlns:a16="http://schemas.microsoft.com/office/drawing/2014/main" id="{0FE6BC83-A6EC-4EA8-9BA2-DA8E914D43D2}"/>
              </a:ext>
            </a:extLst>
          </p:cNvPr>
          <p:cNvCxnSpPr>
            <a:cxnSpLocks/>
          </p:cNvCxnSpPr>
          <p:nvPr/>
        </p:nvCxnSpPr>
        <p:spPr>
          <a:xfrm>
            <a:off x="11977396" y="0"/>
            <a:ext cx="0" cy="6858000"/>
          </a:xfrm>
          <a:prstGeom prst="line">
            <a:avLst/>
          </a:prstGeom>
          <a:ln w="76200">
            <a:solidFill>
              <a:srgbClr val="EBC457"/>
            </a:solidFill>
          </a:ln>
        </p:spPr>
        <p:style>
          <a:lnRef idx="1">
            <a:schemeClr val="accent6"/>
          </a:lnRef>
          <a:fillRef idx="0">
            <a:schemeClr val="accent6"/>
          </a:fillRef>
          <a:effectRef idx="0">
            <a:schemeClr val="accent6"/>
          </a:effectRef>
          <a:fontRef idx="minor">
            <a:schemeClr val="tx1"/>
          </a:fontRef>
        </p:style>
      </p:cxnSp>
      <p:pic>
        <p:nvPicPr>
          <p:cNvPr id="18" name="Picture 17">
            <a:extLst>
              <a:ext uri="{FF2B5EF4-FFF2-40B4-BE49-F238E27FC236}">
                <a16:creationId xmlns:a16="http://schemas.microsoft.com/office/drawing/2014/main" id="{BA1CECBD-CAFD-460E-82D1-4429A45A1438}"/>
              </a:ext>
            </a:extLst>
          </p:cNvPr>
          <p:cNvPicPr>
            <a:picLocks noChangeAspect="1"/>
          </p:cNvPicPr>
          <p:nvPr/>
        </p:nvPicPr>
        <p:blipFill>
          <a:blip r:embed="rId8"/>
          <a:stretch>
            <a:fillRect/>
          </a:stretch>
        </p:blipFill>
        <p:spPr>
          <a:xfrm>
            <a:off x="400920" y="3444822"/>
            <a:ext cx="8163252" cy="2694666"/>
          </a:xfrm>
          <a:prstGeom prst="rect">
            <a:avLst/>
          </a:prstGeom>
        </p:spPr>
      </p:pic>
    </p:spTree>
    <p:extLst>
      <p:ext uri="{BB962C8B-B14F-4D97-AF65-F5344CB8AC3E}">
        <p14:creationId xmlns:p14="http://schemas.microsoft.com/office/powerpoint/2010/main" val="1749814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2D328A2-F12A-4F69-8099-535D896A0537}"/>
              </a:ext>
            </a:extLst>
          </p:cNvPr>
          <p:cNvSpPr txBox="1">
            <a:spLocks/>
          </p:cNvSpPr>
          <p:nvPr/>
        </p:nvSpPr>
        <p:spPr>
          <a:xfrm>
            <a:off x="29493" y="101973"/>
            <a:ext cx="1164968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latin typeface="+mn-lt"/>
                <a:cs typeface="Arial" panose="020B0604020202020204" pitchFamily="34" charset="0"/>
              </a:rPr>
              <a:t>AMI</a:t>
            </a:r>
            <a:r>
              <a:rPr lang="en-US" sz="5300" b="1" dirty="0">
                <a:solidFill>
                  <a:srgbClr val="F68212"/>
                </a:solidFill>
                <a:latin typeface="+mn-lt"/>
                <a:cs typeface="Arial" panose="020B0604020202020204" pitchFamily="34" charset="0"/>
              </a:rPr>
              <a:t> </a:t>
            </a:r>
            <a:br>
              <a:rPr lang="en-US" sz="5300" b="1" dirty="0">
                <a:solidFill>
                  <a:srgbClr val="F68212"/>
                </a:solidFill>
                <a:latin typeface="+mn-lt"/>
                <a:cs typeface="Arial" panose="020B0604020202020204" pitchFamily="34" charset="0"/>
              </a:rPr>
            </a:br>
            <a:r>
              <a:rPr lang="en-US" sz="2400" i="1" dirty="0">
                <a:latin typeface="+mn-lt"/>
                <a:cs typeface="Times New Roman" panose="02020603050405020304" pitchFamily="18" charset="0"/>
              </a:rPr>
              <a:t>Full text scientific search</a:t>
            </a:r>
            <a:endParaRPr lang="en-IN" sz="2400" i="1" dirty="0">
              <a:latin typeface="+mn-lt"/>
              <a:cs typeface="Times New Roman" panose="02020603050405020304" pitchFamily="18" charset="0"/>
            </a:endParaRPr>
          </a:p>
        </p:txBody>
      </p:sp>
      <p:cxnSp>
        <p:nvCxnSpPr>
          <p:cNvPr id="7" name="Straight Connector 6">
            <a:extLst>
              <a:ext uri="{FF2B5EF4-FFF2-40B4-BE49-F238E27FC236}">
                <a16:creationId xmlns:a16="http://schemas.microsoft.com/office/drawing/2014/main" id="{44A46B7B-D98F-49BF-993C-5FBB9F217ADA}"/>
              </a:ext>
            </a:extLst>
          </p:cNvPr>
          <p:cNvCxnSpPr>
            <a:cxnSpLocks/>
          </p:cNvCxnSpPr>
          <p:nvPr/>
        </p:nvCxnSpPr>
        <p:spPr>
          <a:xfrm>
            <a:off x="11844718" y="0"/>
            <a:ext cx="0" cy="6858000"/>
          </a:xfrm>
          <a:prstGeom prst="line">
            <a:avLst/>
          </a:prstGeom>
          <a:ln w="76200">
            <a:solidFill>
              <a:srgbClr val="FBC48D"/>
            </a:solidFill>
          </a:ln>
        </p:spPr>
        <p:style>
          <a:lnRef idx="1">
            <a:schemeClr val="accent6"/>
          </a:lnRef>
          <a:fillRef idx="0">
            <a:schemeClr val="accent6"/>
          </a:fillRef>
          <a:effectRef idx="0">
            <a:schemeClr val="accent6"/>
          </a:effectRef>
          <a:fontRef idx="minor">
            <a:schemeClr val="tx1"/>
          </a:fontRef>
        </p:style>
      </p:cxnSp>
      <p:cxnSp>
        <p:nvCxnSpPr>
          <p:cNvPr id="8" name="Straight Connector 7">
            <a:extLst>
              <a:ext uri="{FF2B5EF4-FFF2-40B4-BE49-F238E27FC236}">
                <a16:creationId xmlns:a16="http://schemas.microsoft.com/office/drawing/2014/main" id="{DC1DEC57-345A-4F25-986B-DED0858353F9}"/>
              </a:ext>
            </a:extLst>
          </p:cNvPr>
          <p:cNvCxnSpPr>
            <a:cxnSpLocks/>
          </p:cNvCxnSpPr>
          <p:nvPr/>
        </p:nvCxnSpPr>
        <p:spPr>
          <a:xfrm flipH="1">
            <a:off x="12104917" y="0"/>
            <a:ext cx="0" cy="6858000"/>
          </a:xfrm>
          <a:prstGeom prst="line">
            <a:avLst/>
          </a:prstGeom>
          <a:ln w="76200">
            <a:solidFill>
              <a:srgbClr val="F9A959"/>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3A3FD625-C1B0-4F97-A6CF-21580EF6D6F0}"/>
              </a:ext>
            </a:extLst>
          </p:cNvPr>
          <p:cNvCxnSpPr>
            <a:cxnSpLocks/>
          </p:cNvCxnSpPr>
          <p:nvPr/>
        </p:nvCxnSpPr>
        <p:spPr>
          <a:xfrm>
            <a:off x="11708264" y="0"/>
            <a:ext cx="0" cy="6858000"/>
          </a:xfrm>
          <a:prstGeom prst="line">
            <a:avLst/>
          </a:prstGeom>
          <a:ln w="76200">
            <a:solidFill>
              <a:srgbClr val="F7E7BB"/>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F617E81D-7CFF-4A8C-9C7E-F78FC2517081}"/>
              </a:ext>
            </a:extLst>
          </p:cNvPr>
          <p:cNvCxnSpPr>
            <a:cxnSpLocks/>
          </p:cNvCxnSpPr>
          <p:nvPr/>
        </p:nvCxnSpPr>
        <p:spPr>
          <a:xfrm>
            <a:off x="11977396" y="0"/>
            <a:ext cx="0" cy="6858000"/>
          </a:xfrm>
          <a:prstGeom prst="line">
            <a:avLst/>
          </a:prstGeom>
          <a:ln w="76200">
            <a:solidFill>
              <a:srgbClr val="EBC457"/>
            </a:solidFill>
          </a:ln>
        </p:spPr>
        <p:style>
          <a:lnRef idx="1">
            <a:schemeClr val="accent6"/>
          </a:lnRef>
          <a:fillRef idx="0">
            <a:schemeClr val="accent6"/>
          </a:fillRef>
          <a:effectRef idx="0">
            <a:schemeClr val="accent6"/>
          </a:effectRef>
          <a:fontRef idx="minor">
            <a:schemeClr val="tx1"/>
          </a:fontRef>
        </p:style>
      </p:cxnSp>
      <p:sp>
        <p:nvSpPr>
          <p:cNvPr id="18" name="Graphic 57" descr="Bookmark">
            <a:extLst>
              <a:ext uri="{FF2B5EF4-FFF2-40B4-BE49-F238E27FC236}">
                <a16:creationId xmlns:a16="http://schemas.microsoft.com/office/drawing/2014/main" id="{F849F97B-FE5D-478F-AAF5-B5DA5BAE72E3}"/>
              </a:ext>
            </a:extLst>
          </p:cNvPr>
          <p:cNvSpPr/>
          <p:nvPr/>
        </p:nvSpPr>
        <p:spPr>
          <a:xfrm rot="5400000">
            <a:off x="403132" y="-266819"/>
            <a:ext cx="419340" cy="1225601"/>
          </a:xfrm>
          <a:custGeom>
            <a:avLst/>
            <a:gdLst>
              <a:gd name="connsiteX0" fmla="*/ 342900 w 381000"/>
              <a:gd name="connsiteY0" fmla="*/ 19050 h 762000"/>
              <a:gd name="connsiteX1" fmla="*/ 361950 w 381000"/>
              <a:gd name="connsiteY1" fmla="*/ 38100 h 762000"/>
              <a:gd name="connsiteX2" fmla="*/ 361950 w 381000"/>
              <a:gd name="connsiteY2" fmla="*/ 716013 h 762000"/>
              <a:gd name="connsiteX3" fmla="*/ 203968 w 381000"/>
              <a:gd name="connsiteY3" fmla="*/ 558032 h 762000"/>
              <a:gd name="connsiteX4" fmla="*/ 190500 w 381000"/>
              <a:gd name="connsiteY4" fmla="*/ 544563 h 762000"/>
              <a:gd name="connsiteX5" fmla="*/ 177032 w 381000"/>
              <a:gd name="connsiteY5" fmla="*/ 558032 h 762000"/>
              <a:gd name="connsiteX6" fmla="*/ 19050 w 381000"/>
              <a:gd name="connsiteY6" fmla="*/ 716013 h 762000"/>
              <a:gd name="connsiteX7" fmla="*/ 19050 w 381000"/>
              <a:gd name="connsiteY7" fmla="*/ 38100 h 762000"/>
              <a:gd name="connsiteX8" fmla="*/ 38100 w 381000"/>
              <a:gd name="connsiteY8" fmla="*/ 19050 h 762000"/>
              <a:gd name="connsiteX9" fmla="*/ 342900 w 381000"/>
              <a:gd name="connsiteY9" fmla="*/ 19050 h 762000"/>
              <a:gd name="connsiteX10" fmla="*/ 342900 w 381000"/>
              <a:gd name="connsiteY10" fmla="*/ 0 h 762000"/>
              <a:gd name="connsiteX11" fmla="*/ 38100 w 381000"/>
              <a:gd name="connsiteY11" fmla="*/ 0 h 762000"/>
              <a:gd name="connsiteX12" fmla="*/ 0 w 381000"/>
              <a:gd name="connsiteY12" fmla="*/ 38100 h 762000"/>
              <a:gd name="connsiteX13" fmla="*/ 0 w 381000"/>
              <a:gd name="connsiteY13" fmla="*/ 762000 h 762000"/>
              <a:gd name="connsiteX14" fmla="*/ 190500 w 381000"/>
              <a:gd name="connsiteY14" fmla="*/ 571500 h 762000"/>
              <a:gd name="connsiteX15" fmla="*/ 381000 w 381000"/>
              <a:gd name="connsiteY15" fmla="*/ 762000 h 762000"/>
              <a:gd name="connsiteX16" fmla="*/ 381000 w 381000"/>
              <a:gd name="connsiteY16" fmla="*/ 38100 h 762000"/>
              <a:gd name="connsiteX17" fmla="*/ 342900 w 381000"/>
              <a:gd name="connsiteY17"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1000" h="762000">
                <a:moveTo>
                  <a:pt x="342900" y="19050"/>
                </a:moveTo>
                <a:cubicBezTo>
                  <a:pt x="353421" y="19050"/>
                  <a:pt x="361950" y="27579"/>
                  <a:pt x="361950" y="38100"/>
                </a:cubicBezTo>
                <a:lnTo>
                  <a:pt x="361950" y="716013"/>
                </a:lnTo>
                <a:lnTo>
                  <a:pt x="203968" y="558032"/>
                </a:lnTo>
                <a:lnTo>
                  <a:pt x="190500" y="544563"/>
                </a:lnTo>
                <a:lnTo>
                  <a:pt x="177032" y="558032"/>
                </a:lnTo>
                <a:lnTo>
                  <a:pt x="19050" y="716013"/>
                </a:lnTo>
                <a:lnTo>
                  <a:pt x="19050" y="38100"/>
                </a:lnTo>
                <a:cubicBezTo>
                  <a:pt x="19050" y="27579"/>
                  <a:pt x="27579" y="19050"/>
                  <a:pt x="38100" y="19050"/>
                </a:cubicBezTo>
                <a:lnTo>
                  <a:pt x="342900" y="19050"/>
                </a:lnTo>
                <a:moveTo>
                  <a:pt x="342900" y="0"/>
                </a:moveTo>
                <a:lnTo>
                  <a:pt x="38100" y="0"/>
                </a:lnTo>
                <a:cubicBezTo>
                  <a:pt x="17084" y="63"/>
                  <a:pt x="63" y="17084"/>
                  <a:pt x="0" y="38100"/>
                </a:cubicBezTo>
                <a:lnTo>
                  <a:pt x="0" y="762000"/>
                </a:lnTo>
                <a:lnTo>
                  <a:pt x="190500" y="571500"/>
                </a:lnTo>
                <a:lnTo>
                  <a:pt x="381000" y="762000"/>
                </a:lnTo>
                <a:lnTo>
                  <a:pt x="381000" y="38100"/>
                </a:lnTo>
                <a:cubicBezTo>
                  <a:pt x="380937" y="17084"/>
                  <a:pt x="363916" y="63"/>
                  <a:pt x="342900" y="0"/>
                </a:cubicBezTo>
                <a:close/>
              </a:path>
            </a:pathLst>
          </a:custGeom>
          <a:solidFill>
            <a:srgbClr val="359D69"/>
          </a:solidFill>
          <a:ln w="9525" cap="flat">
            <a:noFill/>
            <a:prstDash val="solid"/>
            <a:miter/>
          </a:ln>
        </p:spPr>
        <p:txBody>
          <a:bodyPr vert="vert270" rtlCol="0" anchor="ctr"/>
          <a:lstStyle/>
          <a:p>
            <a:r>
              <a:rPr lang="en-US" dirty="0">
                <a:solidFill>
                  <a:schemeClr val="accent6">
                    <a:lumMod val="75000"/>
                  </a:schemeClr>
                </a:solidFill>
              </a:rPr>
              <a:t>         </a:t>
            </a:r>
            <a:r>
              <a:rPr lang="en-US" dirty="0">
                <a:solidFill>
                  <a:schemeClr val="accent6">
                    <a:lumMod val="75000"/>
                  </a:schemeClr>
                </a:solidFill>
                <a:latin typeface="Adobe Gothic Std B" panose="020B0800000000000000" pitchFamily="34" charset="-128"/>
                <a:ea typeface="Adobe Gothic Std B" panose="020B0800000000000000" pitchFamily="34" charset="-128"/>
              </a:rPr>
              <a:t>NEW</a:t>
            </a:r>
            <a:endParaRPr lang="en-IN" dirty="0">
              <a:solidFill>
                <a:schemeClr val="accent6">
                  <a:lumMod val="75000"/>
                </a:schemeClr>
              </a:solidFill>
              <a:latin typeface="Adobe Gothic Std B" panose="020B0800000000000000" pitchFamily="34" charset="-128"/>
              <a:ea typeface="Adobe Gothic Std B" panose="020B0800000000000000" pitchFamily="34" charset="-128"/>
            </a:endParaRPr>
          </a:p>
        </p:txBody>
      </p:sp>
      <p:pic>
        <p:nvPicPr>
          <p:cNvPr id="20" name="Graphic 19" descr="Kangaroo">
            <a:extLst>
              <a:ext uri="{FF2B5EF4-FFF2-40B4-BE49-F238E27FC236}">
                <a16:creationId xmlns:a16="http://schemas.microsoft.com/office/drawing/2014/main" id="{1E5C0EC5-E071-45A4-8A40-8B44C78949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9784079" y="4962891"/>
            <a:ext cx="1895109" cy="1895109"/>
          </a:xfrm>
          <a:prstGeom prst="rect">
            <a:avLst/>
          </a:prstGeom>
        </p:spPr>
      </p:pic>
      <p:pic>
        <p:nvPicPr>
          <p:cNvPr id="22" name="Picture 21">
            <a:extLst>
              <a:ext uri="{FF2B5EF4-FFF2-40B4-BE49-F238E27FC236}">
                <a16:creationId xmlns:a16="http://schemas.microsoft.com/office/drawing/2014/main" id="{4CBF7D3D-B4D8-4697-9F53-8E8E83CD166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77402"/>
            <a:ext cx="259281" cy="259281"/>
          </a:xfrm>
          <a:prstGeom prst="ellipse">
            <a:avLst/>
          </a:prstGeom>
          <a:solidFill>
            <a:schemeClr val="bg1"/>
          </a:solidFill>
        </p:spPr>
      </p:pic>
      <p:pic>
        <p:nvPicPr>
          <p:cNvPr id="24" name="Picture 2" descr="cc logo">
            <a:extLst>
              <a:ext uri="{FF2B5EF4-FFF2-40B4-BE49-F238E27FC236}">
                <a16:creationId xmlns:a16="http://schemas.microsoft.com/office/drawing/2014/main" id="{DCFC1270-5DCA-4CB5-9647-AF66F30E851C}"/>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80411"/>
            <a:ext cx="259281" cy="259281"/>
          </a:xfrm>
          <a:prstGeom prst="ellipse">
            <a:avLst/>
          </a:prstGeom>
          <a:solidFill>
            <a:schemeClr val="bg1"/>
          </a:solidFill>
        </p:spPr>
      </p:pic>
      <p:sp>
        <p:nvSpPr>
          <p:cNvPr id="26" name="TextBox 25">
            <a:extLst>
              <a:ext uri="{FF2B5EF4-FFF2-40B4-BE49-F238E27FC236}">
                <a16:creationId xmlns:a16="http://schemas.microsoft.com/office/drawing/2014/main" id="{4D09AFFB-4763-4D2A-AE44-B7A2E2C27FFD}"/>
              </a:ext>
            </a:extLst>
          </p:cNvPr>
          <p:cNvSpPr txBox="1"/>
          <p:nvPr/>
        </p:nvSpPr>
        <p:spPr>
          <a:xfrm>
            <a:off x="589722" y="6620487"/>
            <a:ext cx="6123006" cy="215444"/>
          </a:xfrm>
          <a:prstGeom prst="rect">
            <a:avLst/>
          </a:prstGeom>
          <a:noFill/>
        </p:spPr>
        <p:txBody>
          <a:bodyPr wrap="square">
            <a:spAutoFit/>
          </a:bodyPr>
          <a:lstStyle/>
          <a:p>
            <a:r>
              <a:rPr lang="en-IN" sz="800" b="1" dirty="0"/>
              <a:t>Credits: MS</a:t>
            </a:r>
            <a:r>
              <a:rPr lang="en-IN" sz="800" dirty="0"/>
              <a:t> PowerPoint Icons</a:t>
            </a:r>
          </a:p>
        </p:txBody>
      </p:sp>
      <p:pic>
        <p:nvPicPr>
          <p:cNvPr id="5" name="Picture 4">
            <a:extLst>
              <a:ext uri="{FF2B5EF4-FFF2-40B4-BE49-F238E27FC236}">
                <a16:creationId xmlns:a16="http://schemas.microsoft.com/office/drawing/2014/main" id="{04C5EC60-9B0F-4959-AD42-B32A5950C8EE}"/>
              </a:ext>
            </a:extLst>
          </p:cNvPr>
          <p:cNvPicPr>
            <a:picLocks noChangeAspect="1"/>
          </p:cNvPicPr>
          <p:nvPr/>
        </p:nvPicPr>
        <p:blipFill>
          <a:blip r:embed="rId9"/>
          <a:stretch>
            <a:fillRect/>
          </a:stretch>
        </p:blipFill>
        <p:spPr>
          <a:xfrm>
            <a:off x="478049" y="1427536"/>
            <a:ext cx="11235902" cy="4298053"/>
          </a:xfrm>
          <a:prstGeom prst="rect">
            <a:avLst/>
          </a:prstGeom>
        </p:spPr>
      </p:pic>
    </p:spTree>
    <p:extLst>
      <p:ext uri="{BB962C8B-B14F-4D97-AF65-F5344CB8AC3E}">
        <p14:creationId xmlns:p14="http://schemas.microsoft.com/office/powerpoint/2010/main" val="2314625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Connector 29">
            <a:extLst>
              <a:ext uri="{FF2B5EF4-FFF2-40B4-BE49-F238E27FC236}">
                <a16:creationId xmlns:a16="http://schemas.microsoft.com/office/drawing/2014/main" id="{0F6DDE23-79DB-47AD-936B-24A777397079}"/>
              </a:ext>
            </a:extLst>
          </p:cNvPr>
          <p:cNvCxnSpPr>
            <a:cxnSpLocks/>
          </p:cNvCxnSpPr>
          <p:nvPr/>
        </p:nvCxnSpPr>
        <p:spPr>
          <a:xfrm>
            <a:off x="11844718" y="0"/>
            <a:ext cx="0" cy="6858000"/>
          </a:xfrm>
          <a:prstGeom prst="line">
            <a:avLst/>
          </a:prstGeom>
          <a:ln w="76200">
            <a:solidFill>
              <a:srgbClr val="FBC48D"/>
            </a:solidFill>
          </a:ln>
        </p:spPr>
        <p:style>
          <a:lnRef idx="1">
            <a:schemeClr val="accent6"/>
          </a:lnRef>
          <a:fillRef idx="0">
            <a:schemeClr val="accent6"/>
          </a:fillRef>
          <a:effectRef idx="0">
            <a:schemeClr val="accent6"/>
          </a:effectRef>
          <a:fontRef idx="minor">
            <a:schemeClr val="tx1"/>
          </a:fontRef>
        </p:style>
      </p:cxnSp>
      <p:cxnSp>
        <p:nvCxnSpPr>
          <p:cNvPr id="31" name="Straight Connector 30">
            <a:extLst>
              <a:ext uri="{FF2B5EF4-FFF2-40B4-BE49-F238E27FC236}">
                <a16:creationId xmlns:a16="http://schemas.microsoft.com/office/drawing/2014/main" id="{13E73FCB-FD48-4503-A9AB-3DF333782141}"/>
              </a:ext>
            </a:extLst>
          </p:cNvPr>
          <p:cNvCxnSpPr>
            <a:cxnSpLocks/>
          </p:cNvCxnSpPr>
          <p:nvPr/>
        </p:nvCxnSpPr>
        <p:spPr>
          <a:xfrm flipH="1">
            <a:off x="12104917" y="0"/>
            <a:ext cx="0" cy="6858000"/>
          </a:xfrm>
          <a:prstGeom prst="line">
            <a:avLst/>
          </a:prstGeom>
          <a:ln w="76200">
            <a:solidFill>
              <a:srgbClr val="F9A959"/>
            </a:solidFill>
          </a:ln>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A1455399-7B96-4AD1-86F9-3F0D98FA43CC}"/>
              </a:ext>
            </a:extLst>
          </p:cNvPr>
          <p:cNvCxnSpPr>
            <a:cxnSpLocks/>
          </p:cNvCxnSpPr>
          <p:nvPr/>
        </p:nvCxnSpPr>
        <p:spPr>
          <a:xfrm>
            <a:off x="11721890" y="0"/>
            <a:ext cx="0" cy="6858000"/>
          </a:xfrm>
          <a:prstGeom prst="line">
            <a:avLst/>
          </a:prstGeom>
          <a:ln w="76200">
            <a:solidFill>
              <a:srgbClr val="F7E7BB"/>
            </a:solidFill>
          </a:ln>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69FE10E3-F5BF-42C7-861F-C130BB6FF82D}"/>
              </a:ext>
            </a:extLst>
          </p:cNvPr>
          <p:cNvCxnSpPr>
            <a:cxnSpLocks/>
          </p:cNvCxnSpPr>
          <p:nvPr/>
        </p:nvCxnSpPr>
        <p:spPr>
          <a:xfrm>
            <a:off x="11977396" y="0"/>
            <a:ext cx="0" cy="6858000"/>
          </a:xfrm>
          <a:prstGeom prst="line">
            <a:avLst/>
          </a:prstGeom>
          <a:ln w="76200">
            <a:solidFill>
              <a:srgbClr val="EBC457"/>
            </a:solidFill>
          </a:ln>
        </p:spPr>
        <p:style>
          <a:lnRef idx="1">
            <a:schemeClr val="accent6"/>
          </a:lnRef>
          <a:fillRef idx="0">
            <a:schemeClr val="accent6"/>
          </a:fillRef>
          <a:effectRef idx="0">
            <a:schemeClr val="accent6"/>
          </a:effectRef>
          <a:fontRef idx="minor">
            <a:schemeClr val="tx1"/>
          </a:fontRef>
        </p:style>
      </p:cxnSp>
      <p:sp>
        <p:nvSpPr>
          <p:cNvPr id="35" name="Title 1">
            <a:extLst>
              <a:ext uri="{FF2B5EF4-FFF2-40B4-BE49-F238E27FC236}">
                <a16:creationId xmlns:a16="http://schemas.microsoft.com/office/drawing/2014/main" id="{64D6566E-5B3B-498A-BE23-EAAA4F86B1A1}"/>
              </a:ext>
            </a:extLst>
          </p:cNvPr>
          <p:cNvSpPr txBox="1">
            <a:spLocks/>
          </p:cNvSpPr>
          <p:nvPr/>
        </p:nvSpPr>
        <p:spPr>
          <a:xfrm>
            <a:off x="0" y="91753"/>
            <a:ext cx="11721889" cy="1189049"/>
          </a:xfrm>
          <a:prstGeom prst="rect">
            <a:avLst/>
          </a:prstGeom>
        </p:spPr>
        <p:txBody>
          <a:bodyPr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latin typeface="+mn-lt"/>
                <a:cs typeface="Arial" panose="020B0604020202020204" pitchFamily="34" charset="0"/>
              </a:rPr>
              <a:t>Getting Results</a:t>
            </a:r>
            <a:endParaRPr lang="en-IN" sz="3600" dirty="0">
              <a:latin typeface="+mn-lt"/>
            </a:endParaRPr>
          </a:p>
        </p:txBody>
      </p:sp>
      <p:sp>
        <p:nvSpPr>
          <p:cNvPr id="7172" name="TextBox 7171">
            <a:extLst>
              <a:ext uri="{FF2B5EF4-FFF2-40B4-BE49-F238E27FC236}">
                <a16:creationId xmlns:a16="http://schemas.microsoft.com/office/drawing/2014/main" id="{4FD9A7CA-7030-4B1F-8E0E-B9EC760F45F7}"/>
              </a:ext>
            </a:extLst>
          </p:cNvPr>
          <p:cNvSpPr txBox="1"/>
          <p:nvPr/>
        </p:nvSpPr>
        <p:spPr>
          <a:xfrm>
            <a:off x="524011" y="6595855"/>
            <a:ext cx="6094070" cy="215444"/>
          </a:xfrm>
          <a:prstGeom prst="rect">
            <a:avLst/>
          </a:prstGeom>
          <a:noFill/>
        </p:spPr>
        <p:txBody>
          <a:bodyPr wrap="square">
            <a:spAutoFit/>
          </a:bodyPr>
          <a:lstStyle/>
          <a:p>
            <a:r>
              <a:rPr lang="en-US" sz="800" b="1" i="0" dirty="0">
                <a:solidFill>
                  <a:srgbClr val="1D1C1D"/>
                </a:solidFill>
                <a:effectLst/>
                <a:latin typeface="Slack-Lato"/>
              </a:rPr>
              <a:t>Credits: </a:t>
            </a:r>
            <a:r>
              <a:rPr lang="en-US" sz="800" b="0" i="0" dirty="0">
                <a:solidFill>
                  <a:srgbClr val="1D1C1D"/>
                </a:solidFill>
                <a:effectLst/>
                <a:latin typeface="Slack-Lato"/>
              </a:rPr>
              <a:t>MS PowerPoint 3D Models;</a:t>
            </a:r>
            <a:endParaRPr lang="en-IN" sz="800" dirty="0"/>
          </a:p>
        </p:txBody>
      </p:sp>
      <p:pic>
        <p:nvPicPr>
          <p:cNvPr id="7173" name="Picture 2" descr="cc logo">
            <a:extLst>
              <a:ext uri="{FF2B5EF4-FFF2-40B4-BE49-F238E27FC236}">
                <a16:creationId xmlns:a16="http://schemas.microsoft.com/office/drawing/2014/main" id="{EA496BF0-9AC4-463C-852F-0743C45D865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59391"/>
            <a:ext cx="259281" cy="259281"/>
          </a:xfrm>
          <a:prstGeom prst="ellipse">
            <a:avLst/>
          </a:prstGeom>
          <a:solidFill>
            <a:schemeClr val="bg1"/>
          </a:solidFill>
        </p:spPr>
      </p:pic>
      <p:pic>
        <p:nvPicPr>
          <p:cNvPr id="7174" name="Picture 7173">
            <a:extLst>
              <a:ext uri="{FF2B5EF4-FFF2-40B4-BE49-F238E27FC236}">
                <a16:creationId xmlns:a16="http://schemas.microsoft.com/office/drawing/2014/main" id="{290A565A-39AE-48EB-A5D8-3F8EAAA2EF2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48953"/>
            <a:ext cx="259281" cy="259281"/>
          </a:xfrm>
          <a:prstGeom prst="ellipse">
            <a:avLst/>
          </a:prstGeom>
          <a:solidFill>
            <a:schemeClr val="bg1"/>
          </a:solidFill>
        </p:spPr>
      </p:pic>
      <p:pic>
        <p:nvPicPr>
          <p:cNvPr id="3" name="Picture 2">
            <a:extLst>
              <a:ext uri="{FF2B5EF4-FFF2-40B4-BE49-F238E27FC236}">
                <a16:creationId xmlns:a16="http://schemas.microsoft.com/office/drawing/2014/main" id="{59AB14CF-1D30-4485-9A29-EBD6544C968F}"/>
              </a:ext>
            </a:extLst>
          </p:cNvPr>
          <p:cNvPicPr>
            <a:picLocks noChangeAspect="1"/>
          </p:cNvPicPr>
          <p:nvPr/>
        </p:nvPicPr>
        <p:blipFill>
          <a:blip r:embed="rId7"/>
          <a:stretch>
            <a:fillRect/>
          </a:stretch>
        </p:blipFill>
        <p:spPr>
          <a:xfrm>
            <a:off x="396526" y="1502497"/>
            <a:ext cx="11217612" cy="3853006"/>
          </a:xfrm>
          <a:prstGeom prst="rect">
            <a:avLst/>
          </a:prstGeom>
        </p:spPr>
      </p:pic>
    </p:spTree>
    <p:extLst>
      <p:ext uri="{BB962C8B-B14F-4D97-AF65-F5344CB8AC3E}">
        <p14:creationId xmlns:p14="http://schemas.microsoft.com/office/powerpoint/2010/main" val="4172967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E52AD78-435C-468F-916A-83D2A4E19627}"/>
              </a:ext>
            </a:extLst>
          </p:cNvPr>
          <p:cNvSpPr txBox="1">
            <a:spLocks/>
          </p:cNvSpPr>
          <p:nvPr/>
        </p:nvSpPr>
        <p:spPr>
          <a:xfrm>
            <a:off x="0" y="-19594"/>
            <a:ext cx="5644726" cy="888493"/>
          </a:xfrm>
          <a:prstGeom prst="rect">
            <a:avLst/>
          </a:prstGeom>
        </p:spPr>
        <p:txBody>
          <a:bodyPr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mn-lt"/>
                <a:cs typeface="Arial" panose="020B0604020202020204" pitchFamily="34" charset="0"/>
              </a:rPr>
              <a:t>We work in the open </a:t>
            </a:r>
            <a:endParaRPr lang="en-IN" sz="2800" dirty="0">
              <a:latin typeface="+mn-lt"/>
            </a:endParaRPr>
          </a:p>
        </p:txBody>
      </p:sp>
      <p:sp>
        <p:nvSpPr>
          <p:cNvPr id="15" name="TextBox 14">
            <a:extLst>
              <a:ext uri="{FF2B5EF4-FFF2-40B4-BE49-F238E27FC236}">
                <a16:creationId xmlns:a16="http://schemas.microsoft.com/office/drawing/2014/main" id="{7636BCAC-6A4D-4F8A-AAFE-B28BF1297338}"/>
              </a:ext>
            </a:extLst>
          </p:cNvPr>
          <p:cNvSpPr txBox="1"/>
          <p:nvPr/>
        </p:nvSpPr>
        <p:spPr>
          <a:xfrm>
            <a:off x="397266" y="881494"/>
            <a:ext cx="4542700" cy="1891287"/>
          </a:xfrm>
          <a:prstGeom prst="rect">
            <a:avLst/>
          </a:prstGeom>
          <a:noFill/>
        </p:spPr>
        <p:txBody>
          <a:bodyPr wrap="square" rtlCol="0">
            <a:spAutoFit/>
          </a:bodyPr>
          <a:lstStyle/>
          <a:p>
            <a:pPr marL="457200" indent="-457200">
              <a:lnSpc>
                <a:spcPct val="150000"/>
              </a:lnSpc>
              <a:buFont typeface="Wingdings" panose="05000000000000000000" pitchFamily="2" charset="2"/>
              <a:buChar char="ü"/>
            </a:pPr>
            <a:r>
              <a:rPr lang="en-US" sz="2000" dirty="0"/>
              <a:t>Meet Biweekly (virtually): </a:t>
            </a:r>
          </a:p>
          <a:p>
            <a:pPr>
              <a:lnSpc>
                <a:spcPct val="150000"/>
              </a:lnSpc>
            </a:pPr>
            <a:r>
              <a:rPr lang="en-US" sz="2000" b="1" dirty="0">
                <a:solidFill>
                  <a:srgbClr val="C00000"/>
                </a:solidFill>
              </a:rPr>
              <a:t>        Abuzz with Ideas</a:t>
            </a:r>
            <a:r>
              <a:rPr lang="en-US" sz="2000" dirty="0">
                <a:solidFill>
                  <a:srgbClr val="C00000"/>
                </a:solidFill>
              </a:rPr>
              <a:t> </a:t>
            </a:r>
          </a:p>
          <a:p>
            <a:pPr marL="457200" indent="-457200">
              <a:lnSpc>
                <a:spcPct val="150000"/>
              </a:lnSpc>
              <a:buFont typeface="Wingdings" panose="05000000000000000000" pitchFamily="2" charset="2"/>
              <a:buChar char="ü"/>
            </a:pPr>
            <a:r>
              <a:rPr lang="en-IN" sz="2000" dirty="0"/>
              <a:t>Update our progress</a:t>
            </a:r>
          </a:p>
          <a:p>
            <a:pPr>
              <a:lnSpc>
                <a:spcPct val="150000"/>
              </a:lnSpc>
            </a:pPr>
            <a:r>
              <a:rPr lang="en-IN" sz="2000" b="1" dirty="0">
                <a:solidFill>
                  <a:srgbClr val="0070C0"/>
                </a:solidFill>
              </a:rPr>
              <a:t>        </a:t>
            </a:r>
            <a:r>
              <a:rPr lang="en-IN" sz="2000" b="1" dirty="0">
                <a:solidFill>
                  <a:srgbClr val="C00000"/>
                </a:solidFill>
              </a:rPr>
              <a:t>Show it to the World </a:t>
            </a:r>
          </a:p>
        </p:txBody>
      </p:sp>
      <p:pic>
        <p:nvPicPr>
          <p:cNvPr id="4" name="Picture 2" descr="cc logo">
            <a:extLst>
              <a:ext uri="{FF2B5EF4-FFF2-40B4-BE49-F238E27FC236}">
                <a16:creationId xmlns:a16="http://schemas.microsoft.com/office/drawing/2014/main" id="{1C118623-5FE2-4F00-85D7-340898B3B3D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55066" y="6555176"/>
            <a:ext cx="259281" cy="259281"/>
          </a:xfrm>
          <a:prstGeom prst="ellipse">
            <a:avLst/>
          </a:prstGeom>
          <a:solidFill>
            <a:schemeClr val="bg1"/>
          </a:solidFill>
        </p:spPr>
      </p:pic>
      <p:pic>
        <p:nvPicPr>
          <p:cNvPr id="5" name="Picture 4">
            <a:extLst>
              <a:ext uri="{FF2B5EF4-FFF2-40B4-BE49-F238E27FC236}">
                <a16:creationId xmlns:a16="http://schemas.microsoft.com/office/drawing/2014/main" id="{38376364-63B3-485D-8A2B-26B1C8709F6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314347" y="6551415"/>
            <a:ext cx="259281" cy="259281"/>
          </a:xfrm>
          <a:prstGeom prst="ellipse">
            <a:avLst/>
          </a:prstGeom>
          <a:solidFill>
            <a:schemeClr val="bg1"/>
          </a:solidFill>
        </p:spPr>
      </p:pic>
      <p:pic>
        <p:nvPicPr>
          <p:cNvPr id="13" name="Graphic 12" descr="Group brainstorm">
            <a:extLst>
              <a:ext uri="{FF2B5EF4-FFF2-40B4-BE49-F238E27FC236}">
                <a16:creationId xmlns:a16="http://schemas.microsoft.com/office/drawing/2014/main" id="{62E054FF-1B20-4A6D-B7E5-C6C40CFBC93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67060" y="2432572"/>
            <a:ext cx="1360346" cy="1360346"/>
          </a:xfrm>
          <a:prstGeom prst="rect">
            <a:avLst/>
          </a:prstGeom>
        </p:spPr>
      </p:pic>
      <p:sp>
        <p:nvSpPr>
          <p:cNvPr id="20" name="TextBox 19">
            <a:extLst>
              <a:ext uri="{FF2B5EF4-FFF2-40B4-BE49-F238E27FC236}">
                <a16:creationId xmlns:a16="http://schemas.microsoft.com/office/drawing/2014/main" id="{D0F5422C-AE29-41C6-BCE8-B06CFC4D00CC}"/>
              </a:ext>
            </a:extLst>
          </p:cNvPr>
          <p:cNvSpPr txBox="1"/>
          <p:nvPr/>
        </p:nvSpPr>
        <p:spPr>
          <a:xfrm>
            <a:off x="589722" y="6620487"/>
            <a:ext cx="6123006" cy="215444"/>
          </a:xfrm>
          <a:prstGeom prst="rect">
            <a:avLst/>
          </a:prstGeom>
          <a:noFill/>
        </p:spPr>
        <p:txBody>
          <a:bodyPr wrap="square">
            <a:spAutoFit/>
          </a:bodyPr>
          <a:lstStyle/>
          <a:p>
            <a:r>
              <a:rPr lang="en-IN" sz="800" b="1" dirty="0"/>
              <a:t>Credits: MS</a:t>
            </a:r>
            <a:r>
              <a:rPr lang="en-IN" sz="800" dirty="0"/>
              <a:t> PowerPoint Icons</a:t>
            </a:r>
          </a:p>
        </p:txBody>
      </p:sp>
      <p:pic>
        <p:nvPicPr>
          <p:cNvPr id="19" name="Picture 18">
            <a:extLst>
              <a:ext uri="{FF2B5EF4-FFF2-40B4-BE49-F238E27FC236}">
                <a16:creationId xmlns:a16="http://schemas.microsoft.com/office/drawing/2014/main" id="{63F75459-8A38-4B46-B2B1-4F8CBCFE4F22}"/>
              </a:ext>
            </a:extLst>
          </p:cNvPr>
          <p:cNvPicPr>
            <a:picLocks noChangeAspect="1"/>
          </p:cNvPicPr>
          <p:nvPr/>
        </p:nvPicPr>
        <p:blipFill rotWithShape="1">
          <a:blip r:embed="rId9"/>
          <a:srcRect b="1379"/>
          <a:stretch/>
        </p:blipFill>
        <p:spPr>
          <a:xfrm>
            <a:off x="280536" y="-19594"/>
            <a:ext cx="11891123" cy="6877594"/>
          </a:xfrm>
          <a:prstGeom prst="rect">
            <a:avLst/>
          </a:prstGeom>
        </p:spPr>
      </p:pic>
    </p:spTree>
    <p:extLst>
      <p:ext uri="{BB962C8B-B14F-4D97-AF65-F5344CB8AC3E}">
        <p14:creationId xmlns:p14="http://schemas.microsoft.com/office/powerpoint/2010/main" val="4028634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D8AFA-474E-4C0D-BBB7-93EC96032B27}"/>
              </a:ext>
            </a:extLst>
          </p:cNvPr>
          <p:cNvSpPr>
            <a:spLocks noGrp="1"/>
          </p:cNvSpPr>
          <p:nvPr>
            <p:ph type="title"/>
          </p:nvPr>
        </p:nvSpPr>
        <p:spPr>
          <a:xfrm>
            <a:off x="966749" y="221141"/>
            <a:ext cx="10515600" cy="948683"/>
          </a:xfrm>
        </p:spPr>
        <p:txBody>
          <a:bodyPr>
            <a:normAutofit/>
          </a:bodyPr>
          <a:lstStyle/>
          <a:p>
            <a:r>
              <a:rPr lang="en-US" sz="4800" b="1" dirty="0">
                <a:solidFill>
                  <a:srgbClr val="F68212"/>
                </a:solidFill>
                <a:latin typeface="Arial" panose="020B0604020202020204" pitchFamily="34" charset="0"/>
                <a:cs typeface="Arial" panose="020B0604020202020204" pitchFamily="34" charset="0"/>
              </a:rPr>
              <a:t>Mini Projects </a:t>
            </a:r>
            <a:r>
              <a:rPr lang="en-US" sz="2800" dirty="0">
                <a:latin typeface="+mn-lt"/>
                <a:cs typeface="Arial" panose="020B0604020202020204" pitchFamily="34" charset="0"/>
              </a:rPr>
              <a:t>for g</a:t>
            </a:r>
            <a:r>
              <a:rPr lang="en-US" sz="2800" dirty="0">
                <a:latin typeface="+mn-lt"/>
              </a:rPr>
              <a:t>athering insights </a:t>
            </a:r>
            <a:endParaRPr lang="en-IN" sz="2800" dirty="0">
              <a:latin typeface="+mn-lt"/>
            </a:endParaRPr>
          </a:p>
        </p:txBody>
      </p:sp>
      <p:sp>
        <p:nvSpPr>
          <p:cNvPr id="7" name="TextBox 6">
            <a:extLst>
              <a:ext uri="{FF2B5EF4-FFF2-40B4-BE49-F238E27FC236}">
                <a16:creationId xmlns:a16="http://schemas.microsoft.com/office/drawing/2014/main" id="{7B2646BB-2C5D-4267-A091-FA19EE6F8E17}"/>
              </a:ext>
            </a:extLst>
          </p:cNvPr>
          <p:cNvSpPr txBox="1"/>
          <p:nvPr/>
        </p:nvSpPr>
        <p:spPr>
          <a:xfrm>
            <a:off x="8243786" y="2871324"/>
            <a:ext cx="3464477" cy="1754326"/>
          </a:xfrm>
          <a:prstGeom prst="rect">
            <a:avLst/>
          </a:prstGeom>
          <a:noFill/>
        </p:spPr>
        <p:txBody>
          <a:bodyPr wrap="square">
            <a:spAutoFit/>
          </a:bodyPr>
          <a:lstStyle/>
          <a:p>
            <a:pPr algn="ctr"/>
            <a:r>
              <a:rPr lang="en-IN" sz="5400" b="1" dirty="0">
                <a:solidFill>
                  <a:srgbClr val="C00000"/>
                </a:solidFill>
              </a:rPr>
              <a:t>Viral </a:t>
            </a:r>
          </a:p>
          <a:p>
            <a:pPr algn="ctr"/>
            <a:r>
              <a:rPr lang="en-IN" sz="5400" b="1" dirty="0">
                <a:solidFill>
                  <a:srgbClr val="C00000"/>
                </a:solidFill>
              </a:rPr>
              <a:t>Epidemics</a:t>
            </a:r>
          </a:p>
        </p:txBody>
      </p:sp>
      <p:sp>
        <p:nvSpPr>
          <p:cNvPr id="13" name="Right Brace 12">
            <a:extLst>
              <a:ext uri="{FF2B5EF4-FFF2-40B4-BE49-F238E27FC236}">
                <a16:creationId xmlns:a16="http://schemas.microsoft.com/office/drawing/2014/main" id="{66F062F5-B56F-4799-8C9F-F40775E8EA72}"/>
              </a:ext>
            </a:extLst>
          </p:cNvPr>
          <p:cNvSpPr/>
          <p:nvPr/>
        </p:nvSpPr>
        <p:spPr>
          <a:xfrm>
            <a:off x="8172814" y="1263377"/>
            <a:ext cx="312503" cy="4743714"/>
          </a:xfrm>
          <a:prstGeom prst="rightBrace">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cxnSp>
        <p:nvCxnSpPr>
          <p:cNvPr id="16" name="Straight Connector 15">
            <a:extLst>
              <a:ext uri="{FF2B5EF4-FFF2-40B4-BE49-F238E27FC236}">
                <a16:creationId xmlns:a16="http://schemas.microsoft.com/office/drawing/2014/main" id="{A9D8F082-3C26-454D-B6E9-10374BA737E1}"/>
              </a:ext>
            </a:extLst>
          </p:cNvPr>
          <p:cNvCxnSpPr>
            <a:cxnSpLocks/>
          </p:cNvCxnSpPr>
          <p:nvPr/>
        </p:nvCxnSpPr>
        <p:spPr>
          <a:xfrm>
            <a:off x="11844718" y="0"/>
            <a:ext cx="0" cy="6858000"/>
          </a:xfrm>
          <a:prstGeom prst="line">
            <a:avLst/>
          </a:prstGeom>
          <a:ln w="76200">
            <a:solidFill>
              <a:srgbClr val="FBC48D"/>
            </a:solidFill>
          </a:ln>
        </p:spPr>
        <p:style>
          <a:lnRef idx="1">
            <a:schemeClr val="accent6"/>
          </a:lnRef>
          <a:fillRef idx="0">
            <a:schemeClr val="accent6"/>
          </a:fillRef>
          <a:effectRef idx="0">
            <a:schemeClr val="accent6"/>
          </a:effectRef>
          <a:fontRef idx="minor">
            <a:schemeClr val="tx1"/>
          </a:fontRef>
        </p:style>
      </p:cxnSp>
      <p:cxnSp>
        <p:nvCxnSpPr>
          <p:cNvPr id="17" name="Straight Connector 16">
            <a:extLst>
              <a:ext uri="{FF2B5EF4-FFF2-40B4-BE49-F238E27FC236}">
                <a16:creationId xmlns:a16="http://schemas.microsoft.com/office/drawing/2014/main" id="{1400526A-D329-4175-B7A5-7E056044E4DB}"/>
              </a:ext>
            </a:extLst>
          </p:cNvPr>
          <p:cNvCxnSpPr>
            <a:cxnSpLocks/>
          </p:cNvCxnSpPr>
          <p:nvPr/>
        </p:nvCxnSpPr>
        <p:spPr>
          <a:xfrm flipH="1">
            <a:off x="12104917" y="0"/>
            <a:ext cx="0" cy="6858000"/>
          </a:xfrm>
          <a:prstGeom prst="line">
            <a:avLst/>
          </a:prstGeom>
          <a:ln w="76200">
            <a:solidFill>
              <a:srgbClr val="F9A959"/>
            </a:solidFill>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4DA44655-F178-4EA3-A58C-775F65B4537A}"/>
              </a:ext>
            </a:extLst>
          </p:cNvPr>
          <p:cNvCxnSpPr>
            <a:cxnSpLocks/>
          </p:cNvCxnSpPr>
          <p:nvPr/>
        </p:nvCxnSpPr>
        <p:spPr>
          <a:xfrm>
            <a:off x="11708264" y="0"/>
            <a:ext cx="0" cy="6858000"/>
          </a:xfrm>
          <a:prstGeom prst="line">
            <a:avLst/>
          </a:prstGeom>
          <a:ln w="76200">
            <a:solidFill>
              <a:srgbClr val="F7E7BB"/>
            </a:solidFill>
          </a:ln>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3B46FCB3-FB86-433B-B4D8-BC2F58FA6B66}"/>
              </a:ext>
            </a:extLst>
          </p:cNvPr>
          <p:cNvCxnSpPr>
            <a:cxnSpLocks/>
          </p:cNvCxnSpPr>
          <p:nvPr/>
        </p:nvCxnSpPr>
        <p:spPr>
          <a:xfrm>
            <a:off x="11977396" y="0"/>
            <a:ext cx="0" cy="6858000"/>
          </a:xfrm>
          <a:prstGeom prst="line">
            <a:avLst/>
          </a:prstGeom>
          <a:ln w="76200">
            <a:solidFill>
              <a:srgbClr val="EBC457"/>
            </a:solidFill>
          </a:ln>
        </p:spPr>
        <p:style>
          <a:lnRef idx="1">
            <a:schemeClr val="accent6"/>
          </a:lnRef>
          <a:fillRef idx="0">
            <a:schemeClr val="accent6"/>
          </a:fillRef>
          <a:effectRef idx="0">
            <a:schemeClr val="accent6"/>
          </a:effectRef>
          <a:fontRef idx="minor">
            <a:schemeClr val="tx1"/>
          </a:fontRef>
        </p:style>
      </p:cxnSp>
      <p:sp>
        <p:nvSpPr>
          <p:cNvPr id="23" name="TextBox 22">
            <a:extLst>
              <a:ext uri="{FF2B5EF4-FFF2-40B4-BE49-F238E27FC236}">
                <a16:creationId xmlns:a16="http://schemas.microsoft.com/office/drawing/2014/main" id="{3DF5EAFF-B6DC-434A-8277-859764B15E3C}"/>
              </a:ext>
            </a:extLst>
          </p:cNvPr>
          <p:cNvSpPr txBox="1"/>
          <p:nvPr/>
        </p:nvSpPr>
        <p:spPr>
          <a:xfrm>
            <a:off x="869929" y="6585311"/>
            <a:ext cx="6094070" cy="215444"/>
          </a:xfrm>
          <a:prstGeom prst="rect">
            <a:avLst/>
          </a:prstGeom>
          <a:noFill/>
        </p:spPr>
        <p:txBody>
          <a:bodyPr wrap="square">
            <a:spAutoFit/>
          </a:bodyPr>
          <a:lstStyle/>
          <a:p>
            <a:r>
              <a:rPr lang="en-US" sz="800" b="1" i="0" dirty="0">
                <a:solidFill>
                  <a:srgbClr val="1D1C1D"/>
                </a:solidFill>
                <a:effectLst/>
                <a:latin typeface="Slack-Lato"/>
              </a:rPr>
              <a:t>Credits: </a:t>
            </a:r>
            <a:r>
              <a:rPr lang="en-US" sz="800" b="0" i="0" dirty="0">
                <a:solidFill>
                  <a:srgbClr val="1D1C1D"/>
                </a:solidFill>
                <a:effectLst/>
                <a:latin typeface="Slack-Lato"/>
              </a:rPr>
              <a:t>MS PowerPoint 3D Models; </a:t>
            </a:r>
            <a:endParaRPr lang="en-IN" sz="800" dirty="0"/>
          </a:p>
        </p:txBody>
      </p:sp>
      <p:pic>
        <p:nvPicPr>
          <p:cNvPr id="25" name="Picture 2" descr="cc logo">
            <a:extLst>
              <a:ext uri="{FF2B5EF4-FFF2-40B4-BE49-F238E27FC236}">
                <a16:creationId xmlns:a16="http://schemas.microsoft.com/office/drawing/2014/main" id="{45B887CC-05F6-4974-9E03-0D1C51331B8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72247" y="6541474"/>
            <a:ext cx="259281" cy="259281"/>
          </a:xfrm>
          <a:prstGeom prst="ellipse">
            <a:avLst/>
          </a:prstGeom>
          <a:solidFill>
            <a:schemeClr val="bg1"/>
          </a:solidFill>
        </p:spPr>
      </p:pic>
      <p:pic>
        <p:nvPicPr>
          <p:cNvPr id="27" name="Picture 26">
            <a:extLst>
              <a:ext uri="{FF2B5EF4-FFF2-40B4-BE49-F238E27FC236}">
                <a16:creationId xmlns:a16="http://schemas.microsoft.com/office/drawing/2014/main" id="{DF19A96B-BEC5-41CC-B2A2-247A6E513DD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331528" y="6537713"/>
            <a:ext cx="259281" cy="259281"/>
          </a:xfrm>
          <a:prstGeom prst="ellipse">
            <a:avLst/>
          </a:prstGeom>
          <a:solidFill>
            <a:schemeClr val="bg1"/>
          </a:solidFill>
        </p:spPr>
      </p:pic>
      <p:pic>
        <p:nvPicPr>
          <p:cNvPr id="49" name="Picture 48">
            <a:extLst>
              <a:ext uri="{FF2B5EF4-FFF2-40B4-BE49-F238E27FC236}">
                <a16:creationId xmlns:a16="http://schemas.microsoft.com/office/drawing/2014/main" id="{616BE5E0-CDFB-4D7E-9916-51199B9F2451}"/>
              </a:ext>
            </a:extLst>
          </p:cNvPr>
          <p:cNvPicPr>
            <a:picLocks noChangeAspect="1"/>
          </p:cNvPicPr>
          <p:nvPr/>
        </p:nvPicPr>
        <p:blipFill>
          <a:blip r:embed="rId6"/>
          <a:stretch>
            <a:fillRect/>
          </a:stretch>
        </p:blipFill>
        <p:spPr>
          <a:xfrm>
            <a:off x="347281" y="1273824"/>
            <a:ext cx="7663336" cy="4743099"/>
          </a:xfrm>
          <a:prstGeom prst="rect">
            <a:avLst/>
          </a:prstGeom>
        </p:spPr>
      </p:pic>
    </p:spTree>
    <p:extLst>
      <p:ext uri="{BB962C8B-B14F-4D97-AF65-F5344CB8AC3E}">
        <p14:creationId xmlns:p14="http://schemas.microsoft.com/office/powerpoint/2010/main" val="1422208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484FFBF-9979-461F-A827-403EAC1293AA}"/>
              </a:ext>
            </a:extLst>
          </p:cNvPr>
          <p:cNvSpPr txBox="1"/>
          <p:nvPr/>
        </p:nvSpPr>
        <p:spPr>
          <a:xfrm>
            <a:off x="721404" y="6581343"/>
            <a:ext cx="3441001" cy="215444"/>
          </a:xfrm>
          <a:prstGeom prst="rect">
            <a:avLst/>
          </a:prstGeom>
          <a:noFill/>
        </p:spPr>
        <p:txBody>
          <a:bodyPr wrap="square" rtlCol="0">
            <a:spAutoFit/>
          </a:bodyPr>
          <a:lstStyle/>
          <a:p>
            <a:r>
              <a:rPr lang="en-US" sz="800" b="1" i="0" dirty="0">
                <a:solidFill>
                  <a:srgbClr val="1D1C1D"/>
                </a:solidFill>
                <a:effectLst/>
                <a:latin typeface="Slack-Lato"/>
              </a:rPr>
              <a:t>Credits</a:t>
            </a:r>
            <a:r>
              <a:rPr lang="en-US" sz="800" b="0" i="0" dirty="0">
                <a:solidFill>
                  <a:srgbClr val="1D1C1D"/>
                </a:solidFill>
                <a:effectLst/>
                <a:latin typeface="Slack-Lato"/>
              </a:rPr>
              <a:t>: MS PowerPoint Stock Images; MS PowerPoint Icons; </a:t>
            </a:r>
            <a:endParaRPr lang="en-IN" sz="800" dirty="0"/>
          </a:p>
        </p:txBody>
      </p:sp>
      <p:pic>
        <p:nvPicPr>
          <p:cNvPr id="2" name="Picture 2" descr="cc logo">
            <a:extLst>
              <a:ext uri="{FF2B5EF4-FFF2-40B4-BE49-F238E27FC236}">
                <a16:creationId xmlns:a16="http://schemas.microsoft.com/office/drawing/2014/main" id="{538444CC-DCBE-47BE-92CC-2F2DD77AE0B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102513" y="6537506"/>
            <a:ext cx="259281" cy="259281"/>
          </a:xfrm>
          <a:prstGeom prst="rect">
            <a:avLst/>
          </a:prstGeom>
          <a:extLst>
            <a:ext uri="{909E8E84-426E-40DD-AFC4-6F175D3DCCD1}">
              <a14:hiddenFill xmlns:a14="http://schemas.microsoft.com/office/drawing/2010/main">
                <a:solidFill>
                  <a:srgbClr val="FFFFFF"/>
                </a:solidFill>
              </a14:hiddenFill>
            </a:ext>
          </a:extLst>
        </p:spPr>
      </p:pic>
      <p:pic>
        <p:nvPicPr>
          <p:cNvPr id="3" name="Picture 3">
            <a:extLst>
              <a:ext uri="{FF2B5EF4-FFF2-40B4-BE49-F238E27FC236}">
                <a16:creationId xmlns:a16="http://schemas.microsoft.com/office/drawing/2014/main" id="{992ECD54-2059-4340-9289-366DC6FD02A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437069" y="6537506"/>
            <a:ext cx="259281" cy="259281"/>
          </a:xfrm>
          <a:prstGeom prst="rect">
            <a:avLst/>
          </a:prstGeom>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07B786CD-4DB3-4584-A968-A46D8E5E64BE}"/>
              </a:ext>
            </a:extLst>
          </p:cNvPr>
          <p:cNvPicPr>
            <a:picLocks noChangeAspect="1"/>
          </p:cNvPicPr>
          <p:nvPr/>
        </p:nvPicPr>
        <p:blipFill>
          <a:blip r:embed="rId7"/>
          <a:stretch>
            <a:fillRect/>
          </a:stretch>
        </p:blipFill>
        <p:spPr>
          <a:xfrm>
            <a:off x="4526929" y="4332988"/>
            <a:ext cx="1556914" cy="1149310"/>
          </a:xfrm>
          <a:prstGeom prst="rect">
            <a:avLst/>
          </a:prstGeom>
        </p:spPr>
      </p:pic>
      <p:pic>
        <p:nvPicPr>
          <p:cNvPr id="43" name="Picture 42">
            <a:extLst>
              <a:ext uri="{FF2B5EF4-FFF2-40B4-BE49-F238E27FC236}">
                <a16:creationId xmlns:a16="http://schemas.microsoft.com/office/drawing/2014/main" id="{988277E8-BD99-4E2F-B2C4-7CCD4C57A108}"/>
              </a:ext>
            </a:extLst>
          </p:cNvPr>
          <p:cNvPicPr>
            <a:picLocks noChangeAspect="1"/>
          </p:cNvPicPr>
          <p:nvPr/>
        </p:nvPicPr>
        <p:blipFill>
          <a:blip r:embed="rId8"/>
          <a:stretch>
            <a:fillRect/>
          </a:stretch>
        </p:blipFill>
        <p:spPr>
          <a:xfrm>
            <a:off x="0" y="0"/>
            <a:ext cx="11719453" cy="6858000"/>
          </a:xfrm>
          <a:prstGeom prst="rect">
            <a:avLst/>
          </a:prstGeom>
        </p:spPr>
      </p:pic>
      <p:pic>
        <p:nvPicPr>
          <p:cNvPr id="47" name="Picture 46">
            <a:extLst>
              <a:ext uri="{FF2B5EF4-FFF2-40B4-BE49-F238E27FC236}">
                <a16:creationId xmlns:a16="http://schemas.microsoft.com/office/drawing/2014/main" id="{EF7ECFB2-A10C-4451-B6EF-6A5C8EAEED7E}"/>
              </a:ext>
            </a:extLst>
          </p:cNvPr>
          <p:cNvPicPr>
            <a:picLocks noChangeAspect="1"/>
          </p:cNvPicPr>
          <p:nvPr/>
        </p:nvPicPr>
        <p:blipFill>
          <a:blip r:embed="rId9"/>
          <a:stretch>
            <a:fillRect/>
          </a:stretch>
        </p:blipFill>
        <p:spPr>
          <a:xfrm>
            <a:off x="11719453" y="0"/>
            <a:ext cx="472547" cy="6858000"/>
          </a:xfrm>
          <a:prstGeom prst="rect">
            <a:avLst/>
          </a:prstGeom>
        </p:spPr>
      </p:pic>
    </p:spTree>
    <p:extLst>
      <p:ext uri="{BB962C8B-B14F-4D97-AF65-F5344CB8AC3E}">
        <p14:creationId xmlns:p14="http://schemas.microsoft.com/office/powerpoint/2010/main" val="19285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6040A275-208A-4E90-BF1B-7AFAA4ECF349}"/>
              </a:ext>
            </a:extLst>
          </p:cNvPr>
          <p:cNvCxnSpPr>
            <a:cxnSpLocks/>
          </p:cNvCxnSpPr>
          <p:nvPr/>
        </p:nvCxnSpPr>
        <p:spPr>
          <a:xfrm>
            <a:off x="11844718" y="0"/>
            <a:ext cx="0" cy="6858000"/>
          </a:xfrm>
          <a:prstGeom prst="line">
            <a:avLst/>
          </a:prstGeom>
          <a:ln w="76200">
            <a:solidFill>
              <a:srgbClr val="FBC48D"/>
            </a:solidFill>
          </a:ln>
        </p:spPr>
        <p:style>
          <a:lnRef idx="1">
            <a:schemeClr val="accent6"/>
          </a:lnRef>
          <a:fillRef idx="0">
            <a:schemeClr val="accent6"/>
          </a:fillRef>
          <a:effectRef idx="0">
            <a:schemeClr val="accent6"/>
          </a:effectRef>
          <a:fontRef idx="minor">
            <a:schemeClr val="tx1"/>
          </a:fontRef>
        </p:style>
      </p:cxnSp>
      <p:cxnSp>
        <p:nvCxnSpPr>
          <p:cNvPr id="23" name="Straight Connector 22">
            <a:extLst>
              <a:ext uri="{FF2B5EF4-FFF2-40B4-BE49-F238E27FC236}">
                <a16:creationId xmlns:a16="http://schemas.microsoft.com/office/drawing/2014/main" id="{D291B4BD-5EDD-4095-8476-DB1220C3D9FD}"/>
              </a:ext>
            </a:extLst>
          </p:cNvPr>
          <p:cNvCxnSpPr>
            <a:cxnSpLocks/>
          </p:cNvCxnSpPr>
          <p:nvPr/>
        </p:nvCxnSpPr>
        <p:spPr>
          <a:xfrm flipH="1">
            <a:off x="12104917" y="0"/>
            <a:ext cx="0" cy="6858000"/>
          </a:xfrm>
          <a:prstGeom prst="line">
            <a:avLst/>
          </a:prstGeom>
          <a:ln w="76200">
            <a:solidFill>
              <a:srgbClr val="F9A959"/>
            </a:solidFill>
          </a:ln>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4CD85D58-22EA-4582-B763-453113565609}"/>
              </a:ext>
            </a:extLst>
          </p:cNvPr>
          <p:cNvCxnSpPr>
            <a:cxnSpLocks/>
          </p:cNvCxnSpPr>
          <p:nvPr/>
        </p:nvCxnSpPr>
        <p:spPr>
          <a:xfrm>
            <a:off x="11708264" y="0"/>
            <a:ext cx="0" cy="6858000"/>
          </a:xfrm>
          <a:prstGeom prst="line">
            <a:avLst/>
          </a:prstGeom>
          <a:ln w="76200">
            <a:solidFill>
              <a:srgbClr val="F7E7BB"/>
            </a:solidFill>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F28BF944-27E5-453E-9DEE-3999AFED765B}"/>
              </a:ext>
            </a:extLst>
          </p:cNvPr>
          <p:cNvCxnSpPr>
            <a:cxnSpLocks/>
          </p:cNvCxnSpPr>
          <p:nvPr/>
        </p:nvCxnSpPr>
        <p:spPr>
          <a:xfrm>
            <a:off x="11977396" y="0"/>
            <a:ext cx="0" cy="6858000"/>
          </a:xfrm>
          <a:prstGeom prst="line">
            <a:avLst/>
          </a:prstGeom>
          <a:ln w="76200">
            <a:solidFill>
              <a:srgbClr val="EBC457"/>
            </a:solidFill>
          </a:ln>
        </p:spPr>
        <p:style>
          <a:lnRef idx="1">
            <a:schemeClr val="accent6"/>
          </a:lnRef>
          <a:fillRef idx="0">
            <a:schemeClr val="accent6"/>
          </a:fillRef>
          <a:effectRef idx="0">
            <a:schemeClr val="accent6"/>
          </a:effectRef>
          <a:fontRef idx="minor">
            <a:schemeClr val="tx1"/>
          </a:fontRef>
        </p:style>
      </p:cxnSp>
      <p:sp>
        <p:nvSpPr>
          <p:cNvPr id="2" name="Title 1">
            <a:extLst>
              <a:ext uri="{FF2B5EF4-FFF2-40B4-BE49-F238E27FC236}">
                <a16:creationId xmlns:a16="http://schemas.microsoft.com/office/drawing/2014/main" id="{9EE1BB21-34FC-4675-9032-0106FCA37A6C}"/>
              </a:ext>
            </a:extLst>
          </p:cNvPr>
          <p:cNvSpPr>
            <a:spLocks noGrp="1"/>
          </p:cNvSpPr>
          <p:nvPr>
            <p:ph type="title"/>
          </p:nvPr>
        </p:nvSpPr>
        <p:spPr>
          <a:xfrm>
            <a:off x="0" y="39329"/>
            <a:ext cx="11708263" cy="1036230"/>
          </a:xfrm>
        </p:spPr>
        <p:txBody>
          <a:bodyPr>
            <a:normAutofit/>
          </a:bodyPr>
          <a:lstStyle/>
          <a:p>
            <a:pPr algn="ctr"/>
            <a:r>
              <a:rPr lang="en-US" sz="4000" b="1" dirty="0">
                <a:latin typeface="+mn-lt"/>
                <a:cs typeface="Arial" panose="020B0604020202020204" pitchFamily="34" charset="0"/>
              </a:rPr>
              <a:t>Multi-dictionary search dashboard</a:t>
            </a:r>
            <a:endParaRPr lang="en-IN" sz="4000" dirty="0">
              <a:latin typeface="+mn-lt"/>
            </a:endParaRPr>
          </a:p>
        </p:txBody>
      </p:sp>
      <p:pic>
        <p:nvPicPr>
          <p:cNvPr id="27" name="Picture 2" descr="cc logo">
            <a:extLst>
              <a:ext uri="{FF2B5EF4-FFF2-40B4-BE49-F238E27FC236}">
                <a16:creationId xmlns:a16="http://schemas.microsoft.com/office/drawing/2014/main" id="{59A1D528-58EC-416D-898B-21370C78533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137645" y="6559391"/>
            <a:ext cx="259281" cy="259281"/>
          </a:xfrm>
          <a:prstGeom prst="ellipse">
            <a:avLst/>
          </a:prstGeom>
          <a:solidFill>
            <a:schemeClr val="bg1"/>
          </a:solidFill>
        </p:spPr>
      </p:pic>
      <p:pic>
        <p:nvPicPr>
          <p:cNvPr id="29" name="Picture 28">
            <a:extLst>
              <a:ext uri="{FF2B5EF4-FFF2-40B4-BE49-F238E27FC236}">
                <a16:creationId xmlns:a16="http://schemas.microsoft.com/office/drawing/2014/main" id="{7124C193-7E5B-4EA7-94F1-898639DE139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396926" y="6555630"/>
            <a:ext cx="259281" cy="259281"/>
          </a:xfrm>
          <a:prstGeom prst="ellipse">
            <a:avLst/>
          </a:prstGeom>
          <a:solidFill>
            <a:schemeClr val="bg1"/>
          </a:solidFill>
        </p:spPr>
      </p:pic>
      <p:pic>
        <p:nvPicPr>
          <p:cNvPr id="12" name="Picture 11">
            <a:extLst>
              <a:ext uri="{FF2B5EF4-FFF2-40B4-BE49-F238E27FC236}">
                <a16:creationId xmlns:a16="http://schemas.microsoft.com/office/drawing/2014/main" id="{C258DFEB-63BA-4F33-8211-29225471716B}"/>
              </a:ext>
            </a:extLst>
          </p:cNvPr>
          <p:cNvPicPr>
            <a:picLocks noChangeAspect="1"/>
          </p:cNvPicPr>
          <p:nvPr/>
        </p:nvPicPr>
        <p:blipFill rotWithShape="1">
          <a:blip r:embed="rId7"/>
          <a:srcRect r="16479"/>
          <a:stretch/>
        </p:blipFill>
        <p:spPr>
          <a:xfrm>
            <a:off x="1304632" y="1598528"/>
            <a:ext cx="9495927" cy="4510070"/>
          </a:xfrm>
          <a:prstGeom prst="rect">
            <a:avLst/>
          </a:prstGeom>
          <a:ln>
            <a:solidFill>
              <a:schemeClr val="tx1"/>
            </a:solidFill>
          </a:ln>
        </p:spPr>
      </p:pic>
      <p:sp>
        <p:nvSpPr>
          <p:cNvPr id="5" name="Arrow: Down 4">
            <a:extLst>
              <a:ext uri="{FF2B5EF4-FFF2-40B4-BE49-F238E27FC236}">
                <a16:creationId xmlns:a16="http://schemas.microsoft.com/office/drawing/2014/main" id="{6C389961-FA30-42A3-85EE-523FFCEB2316}"/>
              </a:ext>
            </a:extLst>
          </p:cNvPr>
          <p:cNvSpPr/>
          <p:nvPr/>
        </p:nvSpPr>
        <p:spPr>
          <a:xfrm>
            <a:off x="713381" y="1605799"/>
            <a:ext cx="580198" cy="4510069"/>
          </a:xfrm>
          <a:prstGeom prst="downArrow">
            <a:avLst/>
          </a:prstGeom>
          <a:solidFill>
            <a:srgbClr val="F9A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Articles</a:t>
            </a:r>
            <a:endParaRPr lang="en-IN" b="1" dirty="0">
              <a:solidFill>
                <a:schemeClr val="tx1"/>
              </a:solidFill>
            </a:endParaRPr>
          </a:p>
        </p:txBody>
      </p:sp>
      <p:sp>
        <p:nvSpPr>
          <p:cNvPr id="7" name="Rectangle 6">
            <a:extLst>
              <a:ext uri="{FF2B5EF4-FFF2-40B4-BE49-F238E27FC236}">
                <a16:creationId xmlns:a16="http://schemas.microsoft.com/office/drawing/2014/main" id="{EF9F5258-EAC5-4B26-AF31-9D5376F9CA41}"/>
              </a:ext>
            </a:extLst>
          </p:cNvPr>
          <p:cNvSpPr/>
          <p:nvPr/>
        </p:nvSpPr>
        <p:spPr>
          <a:xfrm>
            <a:off x="5853221" y="2950395"/>
            <a:ext cx="1295400" cy="750747"/>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Arrow: Right 5">
            <a:extLst>
              <a:ext uri="{FF2B5EF4-FFF2-40B4-BE49-F238E27FC236}">
                <a16:creationId xmlns:a16="http://schemas.microsoft.com/office/drawing/2014/main" id="{12B14641-F4D7-401C-B8CA-BE874867E563}"/>
              </a:ext>
            </a:extLst>
          </p:cNvPr>
          <p:cNvSpPr/>
          <p:nvPr/>
        </p:nvSpPr>
        <p:spPr>
          <a:xfrm>
            <a:off x="4181967" y="1099776"/>
            <a:ext cx="6628940" cy="474534"/>
          </a:xfrm>
          <a:prstGeom prst="rightArrow">
            <a:avLst/>
          </a:prstGeom>
          <a:solidFill>
            <a:srgbClr val="F9A95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Dictionaries </a:t>
            </a:r>
          </a:p>
        </p:txBody>
      </p:sp>
      <p:pic>
        <p:nvPicPr>
          <p:cNvPr id="4" name="Picture 3">
            <a:extLst>
              <a:ext uri="{FF2B5EF4-FFF2-40B4-BE49-F238E27FC236}">
                <a16:creationId xmlns:a16="http://schemas.microsoft.com/office/drawing/2014/main" id="{F2B940B8-72EA-4396-8703-948434AF4B6E}"/>
              </a:ext>
            </a:extLst>
          </p:cNvPr>
          <p:cNvPicPr>
            <a:picLocks noChangeAspect="1"/>
          </p:cNvPicPr>
          <p:nvPr/>
        </p:nvPicPr>
        <p:blipFill>
          <a:blip r:embed="rId8"/>
          <a:stretch>
            <a:fillRect/>
          </a:stretch>
        </p:blipFill>
        <p:spPr>
          <a:xfrm>
            <a:off x="5170495" y="2533172"/>
            <a:ext cx="2991648" cy="1791656"/>
          </a:xfrm>
          <a:prstGeom prst="rect">
            <a:avLst/>
          </a:prstGeom>
        </p:spPr>
      </p:pic>
    </p:spTree>
    <p:extLst>
      <p:ext uri="{BB962C8B-B14F-4D97-AF65-F5344CB8AC3E}">
        <p14:creationId xmlns:p14="http://schemas.microsoft.com/office/powerpoint/2010/main" val="1265854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A08D9-5173-4041-A69F-8C879F562983}"/>
              </a:ext>
            </a:extLst>
          </p:cNvPr>
          <p:cNvSpPr>
            <a:spLocks noGrp="1"/>
          </p:cNvSpPr>
          <p:nvPr>
            <p:ph type="title"/>
          </p:nvPr>
        </p:nvSpPr>
        <p:spPr>
          <a:xfrm>
            <a:off x="29493" y="246324"/>
            <a:ext cx="11687197" cy="847528"/>
          </a:xfrm>
        </p:spPr>
        <p:txBody>
          <a:bodyPr>
            <a:normAutofit/>
          </a:bodyPr>
          <a:lstStyle/>
          <a:p>
            <a:pPr algn="ctr"/>
            <a:r>
              <a:rPr lang="en-US" sz="5400" b="1" dirty="0">
                <a:latin typeface="+mn-lt"/>
                <a:cs typeface="Arial" panose="020B0604020202020204" pitchFamily="34" charset="0"/>
              </a:rPr>
              <a:t>Commonest Terms </a:t>
            </a:r>
            <a:endParaRPr lang="en-IN" sz="5400" b="1" dirty="0">
              <a:latin typeface="+mn-lt"/>
              <a:cs typeface="Arial" panose="020B0604020202020204" pitchFamily="34" charset="0"/>
            </a:endParaRPr>
          </a:p>
        </p:txBody>
      </p:sp>
      <p:cxnSp>
        <p:nvCxnSpPr>
          <p:cNvPr id="8" name="Straight Connector 7">
            <a:extLst>
              <a:ext uri="{FF2B5EF4-FFF2-40B4-BE49-F238E27FC236}">
                <a16:creationId xmlns:a16="http://schemas.microsoft.com/office/drawing/2014/main" id="{1D5E765F-4885-41FB-8D17-4596A58864CE}"/>
              </a:ext>
            </a:extLst>
          </p:cNvPr>
          <p:cNvCxnSpPr>
            <a:cxnSpLocks/>
          </p:cNvCxnSpPr>
          <p:nvPr/>
        </p:nvCxnSpPr>
        <p:spPr>
          <a:xfrm>
            <a:off x="11844718" y="0"/>
            <a:ext cx="0" cy="6858000"/>
          </a:xfrm>
          <a:prstGeom prst="line">
            <a:avLst/>
          </a:prstGeom>
          <a:ln w="76200">
            <a:solidFill>
              <a:srgbClr val="FBC48D"/>
            </a:solidFill>
          </a:ln>
        </p:spPr>
        <p:style>
          <a:lnRef idx="1">
            <a:schemeClr val="accent6"/>
          </a:lnRef>
          <a:fillRef idx="0">
            <a:schemeClr val="accent6"/>
          </a:fillRef>
          <a:effectRef idx="0">
            <a:schemeClr val="accent6"/>
          </a:effectRef>
          <a:fontRef idx="minor">
            <a:schemeClr val="tx1"/>
          </a:fontRef>
        </p:style>
      </p:cxnSp>
      <p:cxnSp>
        <p:nvCxnSpPr>
          <p:cNvPr id="9" name="Straight Connector 8">
            <a:extLst>
              <a:ext uri="{FF2B5EF4-FFF2-40B4-BE49-F238E27FC236}">
                <a16:creationId xmlns:a16="http://schemas.microsoft.com/office/drawing/2014/main" id="{F732C11F-CA74-46EA-951A-B9B635855E26}"/>
              </a:ext>
            </a:extLst>
          </p:cNvPr>
          <p:cNvCxnSpPr>
            <a:cxnSpLocks/>
          </p:cNvCxnSpPr>
          <p:nvPr/>
        </p:nvCxnSpPr>
        <p:spPr>
          <a:xfrm flipH="1">
            <a:off x="12104917" y="0"/>
            <a:ext cx="0" cy="6858000"/>
          </a:xfrm>
          <a:prstGeom prst="line">
            <a:avLst/>
          </a:prstGeom>
          <a:ln w="76200">
            <a:solidFill>
              <a:srgbClr val="F9A959"/>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2D97C4B3-4041-4355-827A-8A62B7B3E3FA}"/>
              </a:ext>
            </a:extLst>
          </p:cNvPr>
          <p:cNvCxnSpPr>
            <a:cxnSpLocks/>
          </p:cNvCxnSpPr>
          <p:nvPr/>
        </p:nvCxnSpPr>
        <p:spPr>
          <a:xfrm>
            <a:off x="11708264" y="0"/>
            <a:ext cx="0" cy="6858000"/>
          </a:xfrm>
          <a:prstGeom prst="line">
            <a:avLst/>
          </a:prstGeom>
          <a:ln w="76200">
            <a:solidFill>
              <a:srgbClr val="F7E7BB"/>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04145D29-1F20-40B0-91B0-EF89A6D5F83D}"/>
              </a:ext>
            </a:extLst>
          </p:cNvPr>
          <p:cNvCxnSpPr>
            <a:cxnSpLocks/>
          </p:cNvCxnSpPr>
          <p:nvPr/>
        </p:nvCxnSpPr>
        <p:spPr>
          <a:xfrm>
            <a:off x="11977396" y="0"/>
            <a:ext cx="0" cy="6858000"/>
          </a:xfrm>
          <a:prstGeom prst="line">
            <a:avLst/>
          </a:prstGeom>
          <a:ln w="76200">
            <a:solidFill>
              <a:srgbClr val="EBC457"/>
            </a:solidFill>
          </a:ln>
        </p:spPr>
        <p:style>
          <a:lnRef idx="1">
            <a:schemeClr val="accent6"/>
          </a:lnRef>
          <a:fillRef idx="0">
            <a:schemeClr val="accent6"/>
          </a:fillRef>
          <a:effectRef idx="0">
            <a:schemeClr val="accent6"/>
          </a:effectRef>
          <a:fontRef idx="minor">
            <a:schemeClr val="tx1"/>
          </a:fontRef>
        </p:style>
      </p:cxnSp>
      <p:pic>
        <p:nvPicPr>
          <p:cNvPr id="17" name="Picture 2" descr="cc logo">
            <a:extLst>
              <a:ext uri="{FF2B5EF4-FFF2-40B4-BE49-F238E27FC236}">
                <a16:creationId xmlns:a16="http://schemas.microsoft.com/office/drawing/2014/main" id="{9237B982-3BFD-44EE-A179-24B8D27960F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59391"/>
            <a:ext cx="259281" cy="259281"/>
          </a:xfrm>
          <a:prstGeom prst="ellipse">
            <a:avLst/>
          </a:prstGeom>
          <a:solidFill>
            <a:schemeClr val="bg1"/>
          </a:solidFill>
        </p:spPr>
      </p:pic>
      <p:pic>
        <p:nvPicPr>
          <p:cNvPr id="19" name="Picture 18">
            <a:extLst>
              <a:ext uri="{FF2B5EF4-FFF2-40B4-BE49-F238E27FC236}">
                <a16:creationId xmlns:a16="http://schemas.microsoft.com/office/drawing/2014/main" id="{BFB8EF50-79DB-4CCD-AB8E-1CA72A2EFB6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55630"/>
            <a:ext cx="259281" cy="259281"/>
          </a:xfrm>
          <a:prstGeom prst="ellipse">
            <a:avLst/>
          </a:prstGeom>
          <a:solidFill>
            <a:schemeClr val="bg1"/>
          </a:solidFill>
        </p:spPr>
      </p:pic>
      <p:pic>
        <p:nvPicPr>
          <p:cNvPr id="13" name="Picture 12">
            <a:extLst>
              <a:ext uri="{FF2B5EF4-FFF2-40B4-BE49-F238E27FC236}">
                <a16:creationId xmlns:a16="http://schemas.microsoft.com/office/drawing/2014/main" id="{49F0B1CC-AB4E-4D95-9C14-FE6213CA25DD}"/>
              </a:ext>
            </a:extLst>
          </p:cNvPr>
          <p:cNvPicPr>
            <a:picLocks noChangeAspect="1"/>
          </p:cNvPicPr>
          <p:nvPr/>
        </p:nvPicPr>
        <p:blipFill>
          <a:blip r:embed="rId7"/>
          <a:stretch>
            <a:fillRect/>
          </a:stretch>
        </p:blipFill>
        <p:spPr>
          <a:xfrm>
            <a:off x="2352731" y="1157510"/>
            <a:ext cx="7486537" cy="5334462"/>
          </a:xfrm>
          <a:prstGeom prst="rect">
            <a:avLst/>
          </a:prstGeom>
        </p:spPr>
      </p:pic>
    </p:spTree>
    <p:extLst>
      <p:ext uri="{BB962C8B-B14F-4D97-AF65-F5344CB8AC3E}">
        <p14:creationId xmlns:p14="http://schemas.microsoft.com/office/powerpoint/2010/main" val="34926614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2A39EB3-E13A-400C-BCE6-64C8E216D152}"/>
              </a:ext>
            </a:extLst>
          </p:cNvPr>
          <p:cNvSpPr txBox="1">
            <a:spLocks/>
          </p:cNvSpPr>
          <p:nvPr/>
        </p:nvSpPr>
        <p:spPr>
          <a:xfrm>
            <a:off x="-33867" y="203541"/>
            <a:ext cx="11708264" cy="646331"/>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mn-lt"/>
                <a:cs typeface="Arial" panose="020B0604020202020204" pitchFamily="34" charset="0"/>
              </a:rPr>
              <a:t>What repositories tell us!</a:t>
            </a:r>
            <a:endParaRPr lang="en-IN" dirty="0">
              <a:latin typeface="+mn-lt"/>
            </a:endParaRPr>
          </a:p>
        </p:txBody>
      </p:sp>
      <p:graphicFrame>
        <p:nvGraphicFramePr>
          <p:cNvPr id="10" name="Chart 9">
            <a:extLst>
              <a:ext uri="{FF2B5EF4-FFF2-40B4-BE49-F238E27FC236}">
                <a16:creationId xmlns:a16="http://schemas.microsoft.com/office/drawing/2014/main" id="{58CE3455-D418-4FF1-B12D-BFAD5BC02CDD}"/>
              </a:ext>
            </a:extLst>
          </p:cNvPr>
          <p:cNvGraphicFramePr>
            <a:graphicFrameLocks/>
          </p:cNvGraphicFramePr>
          <p:nvPr>
            <p:extLst>
              <p:ext uri="{D42A27DB-BD31-4B8C-83A1-F6EECF244321}">
                <p14:modId xmlns:p14="http://schemas.microsoft.com/office/powerpoint/2010/main" val="4098763809"/>
              </p:ext>
            </p:extLst>
          </p:nvPr>
        </p:nvGraphicFramePr>
        <p:xfrm>
          <a:off x="903114" y="1867135"/>
          <a:ext cx="10385769" cy="4454643"/>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B2ED499C-393B-4FA1-A68C-70050E57B5B3}"/>
              </a:ext>
            </a:extLst>
          </p:cNvPr>
          <p:cNvSpPr txBox="1"/>
          <p:nvPr/>
        </p:nvSpPr>
        <p:spPr>
          <a:xfrm>
            <a:off x="6463745" y="1636302"/>
            <a:ext cx="4537275" cy="461665"/>
          </a:xfrm>
          <a:prstGeom prst="rect">
            <a:avLst/>
          </a:prstGeom>
          <a:solidFill>
            <a:schemeClr val="accent4">
              <a:lumMod val="20000"/>
              <a:lumOff val="80000"/>
            </a:schemeClr>
          </a:solidFill>
        </p:spPr>
        <p:txBody>
          <a:bodyPr wrap="square" rtlCol="0">
            <a:spAutoFit/>
          </a:bodyPr>
          <a:lstStyle/>
          <a:p>
            <a:pPr algn="ctr"/>
            <a:r>
              <a:rPr lang="en-US" sz="2400" b="1" dirty="0"/>
              <a:t>Viral Diseases in India </a:t>
            </a:r>
            <a:endParaRPr lang="en-IN" sz="2400" b="1" dirty="0"/>
          </a:p>
        </p:txBody>
      </p:sp>
      <p:cxnSp>
        <p:nvCxnSpPr>
          <p:cNvPr id="14" name="Straight Connector 13">
            <a:extLst>
              <a:ext uri="{FF2B5EF4-FFF2-40B4-BE49-F238E27FC236}">
                <a16:creationId xmlns:a16="http://schemas.microsoft.com/office/drawing/2014/main" id="{2DA24380-4A97-4DB1-9555-DD02FA9DF1D0}"/>
              </a:ext>
            </a:extLst>
          </p:cNvPr>
          <p:cNvCxnSpPr>
            <a:cxnSpLocks/>
          </p:cNvCxnSpPr>
          <p:nvPr/>
        </p:nvCxnSpPr>
        <p:spPr>
          <a:xfrm>
            <a:off x="11844718" y="0"/>
            <a:ext cx="0" cy="6858000"/>
          </a:xfrm>
          <a:prstGeom prst="line">
            <a:avLst/>
          </a:prstGeom>
          <a:ln w="76200">
            <a:solidFill>
              <a:srgbClr val="FBC48D"/>
            </a:solidFill>
          </a:ln>
        </p:spPr>
        <p:style>
          <a:lnRef idx="1">
            <a:schemeClr val="accent6"/>
          </a:lnRef>
          <a:fillRef idx="0">
            <a:schemeClr val="accent6"/>
          </a:fillRef>
          <a:effectRef idx="0">
            <a:schemeClr val="accent6"/>
          </a:effectRef>
          <a:fontRef idx="minor">
            <a:schemeClr val="tx1"/>
          </a:fontRef>
        </p:style>
      </p:cxnSp>
      <p:cxnSp>
        <p:nvCxnSpPr>
          <p:cNvPr id="15" name="Straight Connector 14">
            <a:extLst>
              <a:ext uri="{FF2B5EF4-FFF2-40B4-BE49-F238E27FC236}">
                <a16:creationId xmlns:a16="http://schemas.microsoft.com/office/drawing/2014/main" id="{BF652B8E-1509-4FFF-8962-7883E94FD2FE}"/>
              </a:ext>
            </a:extLst>
          </p:cNvPr>
          <p:cNvCxnSpPr>
            <a:cxnSpLocks/>
          </p:cNvCxnSpPr>
          <p:nvPr/>
        </p:nvCxnSpPr>
        <p:spPr>
          <a:xfrm flipH="1">
            <a:off x="12104917" y="0"/>
            <a:ext cx="0" cy="6858000"/>
          </a:xfrm>
          <a:prstGeom prst="line">
            <a:avLst/>
          </a:prstGeom>
          <a:ln w="76200">
            <a:solidFill>
              <a:srgbClr val="F9A959"/>
            </a:solidFill>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DF26F8D2-57B5-41CC-871C-8DFC54C53F2D}"/>
              </a:ext>
            </a:extLst>
          </p:cNvPr>
          <p:cNvCxnSpPr>
            <a:cxnSpLocks/>
          </p:cNvCxnSpPr>
          <p:nvPr/>
        </p:nvCxnSpPr>
        <p:spPr>
          <a:xfrm>
            <a:off x="11708264" y="0"/>
            <a:ext cx="0" cy="6858000"/>
          </a:xfrm>
          <a:prstGeom prst="line">
            <a:avLst/>
          </a:prstGeom>
          <a:ln w="76200">
            <a:solidFill>
              <a:srgbClr val="F7E7BB"/>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A923B731-7118-467B-B7B0-05454EE6FEF4}"/>
              </a:ext>
            </a:extLst>
          </p:cNvPr>
          <p:cNvCxnSpPr>
            <a:cxnSpLocks/>
          </p:cNvCxnSpPr>
          <p:nvPr/>
        </p:nvCxnSpPr>
        <p:spPr>
          <a:xfrm>
            <a:off x="11977396" y="0"/>
            <a:ext cx="0" cy="6858000"/>
          </a:xfrm>
          <a:prstGeom prst="line">
            <a:avLst/>
          </a:prstGeom>
          <a:ln w="76200">
            <a:solidFill>
              <a:srgbClr val="EBC457"/>
            </a:solidFill>
          </a:ln>
        </p:spPr>
        <p:style>
          <a:lnRef idx="1">
            <a:schemeClr val="accent6"/>
          </a:lnRef>
          <a:fillRef idx="0">
            <a:schemeClr val="accent6"/>
          </a:fillRef>
          <a:effectRef idx="0">
            <a:schemeClr val="accent6"/>
          </a:effectRef>
          <a:fontRef idx="minor">
            <a:schemeClr val="tx1"/>
          </a:fontRef>
        </p:style>
      </p:cxnSp>
      <p:pic>
        <p:nvPicPr>
          <p:cNvPr id="2" name="Picture 2" descr="cc logo">
            <a:extLst>
              <a:ext uri="{FF2B5EF4-FFF2-40B4-BE49-F238E27FC236}">
                <a16:creationId xmlns:a16="http://schemas.microsoft.com/office/drawing/2014/main" id="{FDA530AE-DA39-4F26-80B7-26A3C3B54F8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59391"/>
            <a:ext cx="259281" cy="259281"/>
          </a:xfrm>
          <a:prstGeom prst="ellipse">
            <a:avLst/>
          </a:prstGeom>
          <a:solidFill>
            <a:schemeClr val="bg1"/>
          </a:solidFill>
        </p:spPr>
      </p:pic>
      <p:pic>
        <p:nvPicPr>
          <p:cNvPr id="3" name="Picture 2">
            <a:extLst>
              <a:ext uri="{FF2B5EF4-FFF2-40B4-BE49-F238E27FC236}">
                <a16:creationId xmlns:a16="http://schemas.microsoft.com/office/drawing/2014/main" id="{EF09CE5B-D711-4163-A35C-FB0A450FBDE9}"/>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55630"/>
            <a:ext cx="259281" cy="259281"/>
          </a:xfrm>
          <a:prstGeom prst="ellipse">
            <a:avLst/>
          </a:prstGeom>
          <a:solidFill>
            <a:schemeClr val="bg1"/>
          </a:solidFill>
        </p:spPr>
      </p:pic>
      <p:sp>
        <p:nvSpPr>
          <p:cNvPr id="4" name="TextBox 3">
            <a:extLst>
              <a:ext uri="{FF2B5EF4-FFF2-40B4-BE49-F238E27FC236}">
                <a16:creationId xmlns:a16="http://schemas.microsoft.com/office/drawing/2014/main" id="{995DF1D0-AD3B-402A-8639-D8A846FB76FC}"/>
              </a:ext>
            </a:extLst>
          </p:cNvPr>
          <p:cNvSpPr txBox="1"/>
          <p:nvPr/>
        </p:nvSpPr>
        <p:spPr>
          <a:xfrm>
            <a:off x="1190975" y="5813778"/>
            <a:ext cx="9810045" cy="369332"/>
          </a:xfrm>
          <a:prstGeom prst="rect">
            <a:avLst/>
          </a:prstGeom>
          <a:noFill/>
        </p:spPr>
        <p:txBody>
          <a:bodyPr wrap="square" rtlCol="0">
            <a:spAutoFit/>
          </a:bodyPr>
          <a:lstStyle/>
          <a:p>
            <a:pPr algn="ctr"/>
            <a:r>
              <a:rPr lang="en-US" dirty="0"/>
              <a:t>Diseases</a:t>
            </a:r>
            <a:endParaRPr lang="en-IN" dirty="0"/>
          </a:p>
        </p:txBody>
      </p:sp>
    </p:spTree>
    <p:extLst>
      <p:ext uri="{BB962C8B-B14F-4D97-AF65-F5344CB8AC3E}">
        <p14:creationId xmlns:p14="http://schemas.microsoft.com/office/powerpoint/2010/main" val="1409675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2A39EB3-E13A-400C-BCE6-64C8E216D152}"/>
              </a:ext>
            </a:extLst>
          </p:cNvPr>
          <p:cNvSpPr txBox="1">
            <a:spLocks/>
          </p:cNvSpPr>
          <p:nvPr/>
        </p:nvSpPr>
        <p:spPr>
          <a:xfrm>
            <a:off x="0" y="203541"/>
            <a:ext cx="11708264" cy="646331"/>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latin typeface="+mn-lt"/>
                <a:cs typeface="Arial" panose="020B0604020202020204" pitchFamily="34" charset="0"/>
              </a:rPr>
              <a:t>What repositories tell us!</a:t>
            </a:r>
            <a:endParaRPr lang="en-IN" dirty="0">
              <a:latin typeface="+mn-lt"/>
            </a:endParaRPr>
          </a:p>
        </p:txBody>
      </p:sp>
      <p:cxnSp>
        <p:nvCxnSpPr>
          <p:cNvPr id="14" name="Straight Connector 13">
            <a:extLst>
              <a:ext uri="{FF2B5EF4-FFF2-40B4-BE49-F238E27FC236}">
                <a16:creationId xmlns:a16="http://schemas.microsoft.com/office/drawing/2014/main" id="{2DA24380-4A97-4DB1-9555-DD02FA9DF1D0}"/>
              </a:ext>
            </a:extLst>
          </p:cNvPr>
          <p:cNvCxnSpPr>
            <a:cxnSpLocks/>
          </p:cNvCxnSpPr>
          <p:nvPr/>
        </p:nvCxnSpPr>
        <p:spPr>
          <a:xfrm>
            <a:off x="11844718" y="0"/>
            <a:ext cx="0" cy="6858000"/>
          </a:xfrm>
          <a:prstGeom prst="line">
            <a:avLst/>
          </a:prstGeom>
          <a:ln w="76200">
            <a:solidFill>
              <a:srgbClr val="FBC48D"/>
            </a:solidFill>
          </a:ln>
        </p:spPr>
        <p:style>
          <a:lnRef idx="1">
            <a:schemeClr val="accent6"/>
          </a:lnRef>
          <a:fillRef idx="0">
            <a:schemeClr val="accent6"/>
          </a:fillRef>
          <a:effectRef idx="0">
            <a:schemeClr val="accent6"/>
          </a:effectRef>
          <a:fontRef idx="minor">
            <a:schemeClr val="tx1"/>
          </a:fontRef>
        </p:style>
      </p:cxnSp>
      <p:cxnSp>
        <p:nvCxnSpPr>
          <p:cNvPr id="15" name="Straight Connector 14">
            <a:extLst>
              <a:ext uri="{FF2B5EF4-FFF2-40B4-BE49-F238E27FC236}">
                <a16:creationId xmlns:a16="http://schemas.microsoft.com/office/drawing/2014/main" id="{BF652B8E-1509-4FFF-8962-7883E94FD2FE}"/>
              </a:ext>
            </a:extLst>
          </p:cNvPr>
          <p:cNvCxnSpPr>
            <a:cxnSpLocks/>
          </p:cNvCxnSpPr>
          <p:nvPr/>
        </p:nvCxnSpPr>
        <p:spPr>
          <a:xfrm flipH="1">
            <a:off x="12104917" y="0"/>
            <a:ext cx="0" cy="6858000"/>
          </a:xfrm>
          <a:prstGeom prst="line">
            <a:avLst/>
          </a:prstGeom>
          <a:ln w="76200">
            <a:solidFill>
              <a:srgbClr val="F9A959"/>
            </a:solidFill>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DF26F8D2-57B5-41CC-871C-8DFC54C53F2D}"/>
              </a:ext>
            </a:extLst>
          </p:cNvPr>
          <p:cNvCxnSpPr>
            <a:cxnSpLocks/>
          </p:cNvCxnSpPr>
          <p:nvPr/>
        </p:nvCxnSpPr>
        <p:spPr>
          <a:xfrm>
            <a:off x="11708264" y="0"/>
            <a:ext cx="0" cy="6858000"/>
          </a:xfrm>
          <a:prstGeom prst="line">
            <a:avLst/>
          </a:prstGeom>
          <a:ln w="76200">
            <a:solidFill>
              <a:srgbClr val="F7E7BB"/>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A923B731-7118-467B-B7B0-05454EE6FEF4}"/>
              </a:ext>
            </a:extLst>
          </p:cNvPr>
          <p:cNvCxnSpPr>
            <a:cxnSpLocks/>
          </p:cNvCxnSpPr>
          <p:nvPr/>
        </p:nvCxnSpPr>
        <p:spPr>
          <a:xfrm>
            <a:off x="11977396" y="0"/>
            <a:ext cx="0" cy="6858000"/>
          </a:xfrm>
          <a:prstGeom prst="line">
            <a:avLst/>
          </a:prstGeom>
          <a:ln w="76200">
            <a:solidFill>
              <a:srgbClr val="EBC457"/>
            </a:solidFill>
          </a:ln>
        </p:spPr>
        <p:style>
          <a:lnRef idx="1">
            <a:schemeClr val="accent6"/>
          </a:lnRef>
          <a:fillRef idx="0">
            <a:schemeClr val="accent6"/>
          </a:fillRef>
          <a:effectRef idx="0">
            <a:schemeClr val="accent6"/>
          </a:effectRef>
          <a:fontRef idx="minor">
            <a:schemeClr val="tx1"/>
          </a:fontRef>
        </p:style>
      </p:cxnSp>
      <p:graphicFrame>
        <p:nvGraphicFramePr>
          <p:cNvPr id="18" name="Chart 17">
            <a:extLst>
              <a:ext uri="{FF2B5EF4-FFF2-40B4-BE49-F238E27FC236}">
                <a16:creationId xmlns:a16="http://schemas.microsoft.com/office/drawing/2014/main" id="{D539F396-D2B1-479F-A109-7425E0D08DD3}"/>
              </a:ext>
            </a:extLst>
          </p:cNvPr>
          <p:cNvGraphicFramePr>
            <a:graphicFrameLocks/>
          </p:cNvGraphicFramePr>
          <p:nvPr>
            <p:extLst>
              <p:ext uri="{D42A27DB-BD31-4B8C-83A1-F6EECF244321}">
                <p14:modId xmlns:p14="http://schemas.microsoft.com/office/powerpoint/2010/main" val="1998217150"/>
              </p:ext>
            </p:extLst>
          </p:nvPr>
        </p:nvGraphicFramePr>
        <p:xfrm>
          <a:off x="684508" y="927754"/>
          <a:ext cx="10764469" cy="5887157"/>
        </p:xfrm>
        <a:graphic>
          <a:graphicData uri="http://schemas.openxmlformats.org/drawingml/2006/chart">
            <c:chart xmlns:c="http://schemas.openxmlformats.org/drawingml/2006/chart" xmlns:r="http://schemas.openxmlformats.org/officeDocument/2006/relationships" r:id="rId3"/>
          </a:graphicData>
        </a:graphic>
      </p:graphicFrame>
      <p:sp>
        <p:nvSpPr>
          <p:cNvPr id="20" name="TextBox 19">
            <a:extLst>
              <a:ext uri="{FF2B5EF4-FFF2-40B4-BE49-F238E27FC236}">
                <a16:creationId xmlns:a16="http://schemas.microsoft.com/office/drawing/2014/main" id="{F23D13A0-2F4E-4CEE-B062-860AA21161D7}"/>
              </a:ext>
            </a:extLst>
          </p:cNvPr>
          <p:cNvSpPr txBox="1"/>
          <p:nvPr/>
        </p:nvSpPr>
        <p:spPr>
          <a:xfrm>
            <a:off x="6771441" y="1053413"/>
            <a:ext cx="4537275" cy="461665"/>
          </a:xfrm>
          <a:prstGeom prst="rect">
            <a:avLst/>
          </a:prstGeom>
          <a:solidFill>
            <a:schemeClr val="accent4">
              <a:lumMod val="20000"/>
              <a:lumOff val="80000"/>
            </a:schemeClr>
          </a:solidFill>
        </p:spPr>
        <p:txBody>
          <a:bodyPr wrap="square" rtlCol="0">
            <a:spAutoFit/>
          </a:bodyPr>
          <a:lstStyle/>
          <a:p>
            <a:pPr algn="ctr"/>
            <a:r>
              <a:rPr lang="en-US" sz="2400" b="1" dirty="0"/>
              <a:t>Common Viral Diseases </a:t>
            </a:r>
            <a:endParaRPr lang="en-IN" sz="2400" b="1" dirty="0"/>
          </a:p>
        </p:txBody>
      </p:sp>
      <p:pic>
        <p:nvPicPr>
          <p:cNvPr id="2" name="Picture 2" descr="cc logo">
            <a:extLst>
              <a:ext uri="{FF2B5EF4-FFF2-40B4-BE49-F238E27FC236}">
                <a16:creationId xmlns:a16="http://schemas.microsoft.com/office/drawing/2014/main" id="{FDA530AE-DA39-4F26-80B7-26A3C3B54F8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59391"/>
            <a:ext cx="259281" cy="259281"/>
          </a:xfrm>
          <a:prstGeom prst="ellipse">
            <a:avLst/>
          </a:prstGeom>
          <a:solidFill>
            <a:schemeClr val="bg1"/>
          </a:solidFill>
        </p:spPr>
      </p:pic>
      <p:pic>
        <p:nvPicPr>
          <p:cNvPr id="3" name="Picture 2">
            <a:extLst>
              <a:ext uri="{FF2B5EF4-FFF2-40B4-BE49-F238E27FC236}">
                <a16:creationId xmlns:a16="http://schemas.microsoft.com/office/drawing/2014/main" id="{EF09CE5B-D711-4163-A35C-FB0A450FBDE9}"/>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55630"/>
            <a:ext cx="259281" cy="259281"/>
          </a:xfrm>
          <a:prstGeom prst="ellipse">
            <a:avLst/>
          </a:prstGeom>
          <a:solidFill>
            <a:schemeClr val="bg1"/>
          </a:solidFill>
        </p:spPr>
      </p:pic>
    </p:spTree>
    <p:extLst>
      <p:ext uri="{BB962C8B-B14F-4D97-AF65-F5344CB8AC3E}">
        <p14:creationId xmlns:p14="http://schemas.microsoft.com/office/powerpoint/2010/main" val="21441635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6405024B-9B3C-45E5-8309-6AFAE42652BA}"/>
              </a:ext>
            </a:extLst>
          </p:cNvPr>
          <p:cNvCxnSpPr>
            <a:cxnSpLocks/>
          </p:cNvCxnSpPr>
          <p:nvPr/>
        </p:nvCxnSpPr>
        <p:spPr>
          <a:xfrm>
            <a:off x="11844718" y="0"/>
            <a:ext cx="0" cy="6858000"/>
          </a:xfrm>
          <a:prstGeom prst="line">
            <a:avLst/>
          </a:prstGeom>
          <a:ln w="76200">
            <a:solidFill>
              <a:srgbClr val="FBC48D"/>
            </a:solidFill>
          </a:ln>
        </p:spPr>
        <p:style>
          <a:lnRef idx="1">
            <a:schemeClr val="accent6"/>
          </a:lnRef>
          <a:fillRef idx="0">
            <a:schemeClr val="accent6"/>
          </a:fillRef>
          <a:effectRef idx="0">
            <a:schemeClr val="accent6"/>
          </a:effectRef>
          <a:fontRef idx="minor">
            <a:schemeClr val="tx1"/>
          </a:fontRef>
        </p:style>
      </p:cxnSp>
      <p:cxnSp>
        <p:nvCxnSpPr>
          <p:cNvPr id="7" name="Straight Connector 6">
            <a:extLst>
              <a:ext uri="{FF2B5EF4-FFF2-40B4-BE49-F238E27FC236}">
                <a16:creationId xmlns:a16="http://schemas.microsoft.com/office/drawing/2014/main" id="{02E8C7BA-EB6F-4C13-903B-5564B6B8B45C}"/>
              </a:ext>
            </a:extLst>
          </p:cNvPr>
          <p:cNvCxnSpPr>
            <a:cxnSpLocks/>
          </p:cNvCxnSpPr>
          <p:nvPr/>
        </p:nvCxnSpPr>
        <p:spPr>
          <a:xfrm flipH="1">
            <a:off x="12104917" y="0"/>
            <a:ext cx="0" cy="6858000"/>
          </a:xfrm>
          <a:prstGeom prst="line">
            <a:avLst/>
          </a:prstGeom>
          <a:ln w="76200">
            <a:solidFill>
              <a:srgbClr val="F9A959"/>
            </a:solidFill>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52232274-3795-49B6-A346-875681F5F424}"/>
              </a:ext>
            </a:extLst>
          </p:cNvPr>
          <p:cNvCxnSpPr>
            <a:cxnSpLocks/>
          </p:cNvCxnSpPr>
          <p:nvPr/>
        </p:nvCxnSpPr>
        <p:spPr>
          <a:xfrm>
            <a:off x="11708264" y="0"/>
            <a:ext cx="0" cy="6858000"/>
          </a:xfrm>
          <a:prstGeom prst="line">
            <a:avLst/>
          </a:prstGeom>
          <a:ln w="76200">
            <a:solidFill>
              <a:srgbClr val="F7E7BB"/>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6B1D495B-8B26-4861-A5FB-D37C712796E1}"/>
              </a:ext>
            </a:extLst>
          </p:cNvPr>
          <p:cNvCxnSpPr>
            <a:cxnSpLocks/>
          </p:cNvCxnSpPr>
          <p:nvPr/>
        </p:nvCxnSpPr>
        <p:spPr>
          <a:xfrm>
            <a:off x="11977396" y="0"/>
            <a:ext cx="0" cy="6858000"/>
          </a:xfrm>
          <a:prstGeom prst="line">
            <a:avLst/>
          </a:prstGeom>
          <a:ln w="76200">
            <a:solidFill>
              <a:srgbClr val="EBC457"/>
            </a:solidFill>
          </a:ln>
        </p:spPr>
        <p:style>
          <a:lnRef idx="1">
            <a:schemeClr val="accent6"/>
          </a:lnRef>
          <a:fillRef idx="0">
            <a:schemeClr val="accent6"/>
          </a:fillRef>
          <a:effectRef idx="0">
            <a:schemeClr val="accent6"/>
          </a:effectRef>
          <a:fontRef idx="minor">
            <a:schemeClr val="tx1"/>
          </a:fontRef>
        </p:style>
      </p:cxnSp>
      <p:sp>
        <p:nvSpPr>
          <p:cNvPr id="4" name="TextBox 3">
            <a:extLst>
              <a:ext uri="{FF2B5EF4-FFF2-40B4-BE49-F238E27FC236}">
                <a16:creationId xmlns:a16="http://schemas.microsoft.com/office/drawing/2014/main" id="{6BDD7C84-FC47-4D05-9829-B6294BFC7736}"/>
              </a:ext>
            </a:extLst>
          </p:cNvPr>
          <p:cNvSpPr txBox="1"/>
          <p:nvPr/>
        </p:nvSpPr>
        <p:spPr>
          <a:xfrm>
            <a:off x="5562904" y="6292885"/>
            <a:ext cx="6008907" cy="461665"/>
          </a:xfrm>
          <a:prstGeom prst="rect">
            <a:avLst/>
          </a:prstGeom>
          <a:solidFill>
            <a:schemeClr val="accent4">
              <a:lumMod val="20000"/>
              <a:lumOff val="80000"/>
            </a:schemeClr>
          </a:solidFill>
        </p:spPr>
        <p:txBody>
          <a:bodyPr wrap="square" rtlCol="0">
            <a:spAutoFit/>
          </a:bodyPr>
          <a:lstStyle/>
          <a:p>
            <a:pPr algn="ctr"/>
            <a:r>
              <a:rPr lang="en-US" sz="2400" b="1" dirty="0"/>
              <a:t>Cooccurrence of Diseases with Countries </a:t>
            </a:r>
            <a:endParaRPr lang="en-IN" sz="2400" b="1" dirty="0"/>
          </a:p>
        </p:txBody>
      </p:sp>
      <p:sp>
        <p:nvSpPr>
          <p:cNvPr id="2" name="AutoShape 2">
            <a:extLst>
              <a:ext uri="{FF2B5EF4-FFF2-40B4-BE49-F238E27FC236}">
                <a16:creationId xmlns:a16="http://schemas.microsoft.com/office/drawing/2014/main" id="{F6CCA079-A847-444B-BBA6-7B4DE64E4AD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5" name="Picture 14">
            <a:extLst>
              <a:ext uri="{FF2B5EF4-FFF2-40B4-BE49-F238E27FC236}">
                <a16:creationId xmlns:a16="http://schemas.microsoft.com/office/drawing/2014/main" id="{F4259D95-3224-46D2-8CD5-A800D676538A}"/>
              </a:ext>
            </a:extLst>
          </p:cNvPr>
          <p:cNvPicPr>
            <a:picLocks noChangeAspect="1"/>
          </p:cNvPicPr>
          <p:nvPr/>
        </p:nvPicPr>
        <p:blipFill rotWithShape="1">
          <a:blip r:embed="rId3"/>
          <a:srcRect t="1894" r="4733" b="2790"/>
          <a:stretch/>
        </p:blipFill>
        <p:spPr>
          <a:xfrm>
            <a:off x="5564596" y="78432"/>
            <a:ext cx="5999974" cy="6214453"/>
          </a:xfrm>
          <a:prstGeom prst="rect">
            <a:avLst/>
          </a:prstGeom>
          <a:ln>
            <a:solidFill>
              <a:schemeClr val="tx1"/>
            </a:solidFill>
          </a:ln>
        </p:spPr>
      </p:pic>
      <p:pic>
        <p:nvPicPr>
          <p:cNvPr id="10" name="Picture 9">
            <a:extLst>
              <a:ext uri="{FF2B5EF4-FFF2-40B4-BE49-F238E27FC236}">
                <a16:creationId xmlns:a16="http://schemas.microsoft.com/office/drawing/2014/main" id="{77F64C72-CF7B-4076-B976-8C5406E665F0}"/>
              </a:ext>
            </a:extLst>
          </p:cNvPr>
          <p:cNvPicPr>
            <a:picLocks noChangeAspect="1"/>
          </p:cNvPicPr>
          <p:nvPr/>
        </p:nvPicPr>
        <p:blipFill rotWithShape="1">
          <a:blip r:embed="rId4"/>
          <a:srcRect t="9083"/>
          <a:stretch/>
        </p:blipFill>
        <p:spPr>
          <a:xfrm>
            <a:off x="-21692" y="2072640"/>
            <a:ext cx="6727292" cy="3774265"/>
          </a:xfrm>
          <a:prstGeom prst="rect">
            <a:avLst/>
          </a:prstGeom>
          <a:ln w="19050">
            <a:solidFill>
              <a:schemeClr val="tx1"/>
            </a:solidFill>
          </a:ln>
        </p:spPr>
      </p:pic>
      <p:sp>
        <p:nvSpPr>
          <p:cNvPr id="18" name="Title 1">
            <a:extLst>
              <a:ext uri="{FF2B5EF4-FFF2-40B4-BE49-F238E27FC236}">
                <a16:creationId xmlns:a16="http://schemas.microsoft.com/office/drawing/2014/main" id="{246CDD9F-DC73-4D47-BAC6-47B25461BB8F}"/>
              </a:ext>
            </a:extLst>
          </p:cNvPr>
          <p:cNvSpPr txBox="1">
            <a:spLocks/>
          </p:cNvSpPr>
          <p:nvPr/>
        </p:nvSpPr>
        <p:spPr>
          <a:xfrm>
            <a:off x="214603" y="227237"/>
            <a:ext cx="5437076"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mn-lt"/>
                <a:cs typeface="Arial" panose="020B0604020202020204" pitchFamily="34" charset="0"/>
              </a:rPr>
              <a:t>What the Results Look Like</a:t>
            </a:r>
            <a:endParaRPr lang="en-IN" sz="4000" dirty="0">
              <a:latin typeface="+mn-lt"/>
            </a:endParaRPr>
          </a:p>
        </p:txBody>
      </p:sp>
      <p:pic>
        <p:nvPicPr>
          <p:cNvPr id="5" name="Picture 2" descr="cc logo">
            <a:extLst>
              <a:ext uri="{FF2B5EF4-FFF2-40B4-BE49-F238E27FC236}">
                <a16:creationId xmlns:a16="http://schemas.microsoft.com/office/drawing/2014/main" id="{5681EE6D-37A2-486B-A4EB-15ECCB91047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59391"/>
            <a:ext cx="259281" cy="259281"/>
          </a:xfrm>
          <a:prstGeom prst="ellipse">
            <a:avLst/>
          </a:prstGeom>
          <a:solidFill>
            <a:schemeClr val="bg1"/>
          </a:solidFill>
        </p:spPr>
      </p:pic>
      <p:pic>
        <p:nvPicPr>
          <p:cNvPr id="11" name="Picture 10">
            <a:extLst>
              <a:ext uri="{FF2B5EF4-FFF2-40B4-BE49-F238E27FC236}">
                <a16:creationId xmlns:a16="http://schemas.microsoft.com/office/drawing/2014/main" id="{F3222D53-2D02-4911-9705-DCF7832419CC}"/>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55630"/>
            <a:ext cx="259281" cy="259281"/>
          </a:xfrm>
          <a:prstGeom prst="ellipse">
            <a:avLst/>
          </a:prstGeom>
          <a:solidFill>
            <a:schemeClr val="bg1"/>
          </a:solidFill>
        </p:spPr>
      </p:pic>
      <p:graphicFrame>
        <p:nvGraphicFramePr>
          <p:cNvPr id="3" name="Table 11">
            <a:extLst>
              <a:ext uri="{FF2B5EF4-FFF2-40B4-BE49-F238E27FC236}">
                <a16:creationId xmlns:a16="http://schemas.microsoft.com/office/drawing/2014/main" id="{2571A5BA-F5A6-4E3B-8FC7-39E23A50239A}"/>
              </a:ext>
            </a:extLst>
          </p:cNvPr>
          <p:cNvGraphicFramePr>
            <a:graphicFrameLocks noGrp="1"/>
          </p:cNvGraphicFramePr>
          <p:nvPr>
            <p:extLst>
              <p:ext uri="{D42A27DB-BD31-4B8C-83A1-F6EECF244321}">
                <p14:modId xmlns:p14="http://schemas.microsoft.com/office/powerpoint/2010/main" val="2318472330"/>
              </p:ext>
            </p:extLst>
          </p:nvPr>
        </p:nvGraphicFramePr>
        <p:xfrm>
          <a:off x="3383909" y="4251128"/>
          <a:ext cx="3294831" cy="1580091"/>
        </p:xfrm>
        <a:graphic>
          <a:graphicData uri="http://schemas.openxmlformats.org/drawingml/2006/table">
            <a:tbl>
              <a:tblPr bandRow="1">
                <a:tableStyleId>{F5AB1C69-6EDB-4FF4-983F-18BD219EF322}</a:tableStyleId>
              </a:tblPr>
              <a:tblGrid>
                <a:gridCol w="537585">
                  <a:extLst>
                    <a:ext uri="{9D8B030D-6E8A-4147-A177-3AD203B41FA5}">
                      <a16:colId xmlns:a16="http://schemas.microsoft.com/office/drawing/2014/main" val="3640317369"/>
                    </a:ext>
                  </a:extLst>
                </a:gridCol>
                <a:gridCol w="537585">
                  <a:extLst>
                    <a:ext uri="{9D8B030D-6E8A-4147-A177-3AD203B41FA5}">
                      <a16:colId xmlns:a16="http://schemas.microsoft.com/office/drawing/2014/main" val="1751853867"/>
                    </a:ext>
                  </a:extLst>
                </a:gridCol>
                <a:gridCol w="570840">
                  <a:extLst>
                    <a:ext uri="{9D8B030D-6E8A-4147-A177-3AD203B41FA5}">
                      <a16:colId xmlns:a16="http://schemas.microsoft.com/office/drawing/2014/main" val="973586193"/>
                    </a:ext>
                  </a:extLst>
                </a:gridCol>
                <a:gridCol w="573651">
                  <a:extLst>
                    <a:ext uri="{9D8B030D-6E8A-4147-A177-3AD203B41FA5}">
                      <a16:colId xmlns:a16="http://schemas.microsoft.com/office/drawing/2014/main" val="2598553682"/>
                    </a:ext>
                  </a:extLst>
                </a:gridCol>
                <a:gridCol w="537585">
                  <a:extLst>
                    <a:ext uri="{9D8B030D-6E8A-4147-A177-3AD203B41FA5}">
                      <a16:colId xmlns:a16="http://schemas.microsoft.com/office/drawing/2014/main" val="363066604"/>
                    </a:ext>
                  </a:extLst>
                </a:gridCol>
                <a:gridCol w="537585">
                  <a:extLst>
                    <a:ext uri="{9D8B030D-6E8A-4147-A177-3AD203B41FA5}">
                      <a16:colId xmlns:a16="http://schemas.microsoft.com/office/drawing/2014/main" val="2288383354"/>
                    </a:ext>
                  </a:extLst>
                </a:gridCol>
              </a:tblGrid>
              <a:tr h="526697">
                <a:tc>
                  <a:txBody>
                    <a:bodyPr/>
                    <a:lstStyle/>
                    <a:p>
                      <a:pPr algn="ctr"/>
                      <a:r>
                        <a:rPr lang="en-US" sz="1800" b="1" dirty="0">
                          <a:solidFill>
                            <a:srgbClr val="D57500"/>
                          </a:solidFill>
                        </a:rPr>
                        <a:t>273</a:t>
                      </a:r>
                      <a:endParaRPr lang="en-IN" sz="1800" b="1" dirty="0">
                        <a:solidFill>
                          <a:srgbClr val="D57500"/>
                        </a:solidFill>
                      </a:endParaRPr>
                    </a:p>
                  </a:txBody>
                  <a:tcPr anchor="ctr"/>
                </a:tc>
                <a:tc>
                  <a:txBody>
                    <a:bodyPr/>
                    <a:lstStyle/>
                    <a:p>
                      <a:pPr algn="ctr"/>
                      <a:r>
                        <a:rPr lang="en-US" sz="1800" b="1" dirty="0">
                          <a:solidFill>
                            <a:srgbClr val="D57500"/>
                          </a:solidFill>
                        </a:rPr>
                        <a:t>288</a:t>
                      </a:r>
                      <a:endParaRPr lang="en-IN" sz="1800" b="1" dirty="0">
                        <a:solidFill>
                          <a:srgbClr val="D57500"/>
                        </a:solidFill>
                      </a:endParaRPr>
                    </a:p>
                  </a:txBody>
                  <a:tcPr anchor="ctr">
                    <a:solidFill>
                      <a:schemeClr val="tx1"/>
                    </a:solidFill>
                  </a:tcPr>
                </a:tc>
                <a:tc>
                  <a:txBody>
                    <a:bodyPr/>
                    <a:lstStyle/>
                    <a:p>
                      <a:pPr algn="ctr"/>
                      <a:r>
                        <a:rPr lang="en-US" sz="1800" b="1" dirty="0">
                          <a:solidFill>
                            <a:srgbClr val="D57500"/>
                          </a:solidFill>
                        </a:rPr>
                        <a:t>286</a:t>
                      </a:r>
                      <a:endParaRPr lang="en-IN" sz="1800" b="1" dirty="0">
                        <a:solidFill>
                          <a:srgbClr val="D57500"/>
                        </a:solidFill>
                      </a:endParaRPr>
                    </a:p>
                  </a:txBody>
                  <a:tcPr anchor="ctr">
                    <a:solidFill>
                      <a:schemeClr val="tx1">
                        <a:lumMod val="75000"/>
                        <a:lumOff val="25000"/>
                      </a:schemeClr>
                    </a:solidFill>
                  </a:tcPr>
                </a:tc>
                <a:tc>
                  <a:txBody>
                    <a:bodyPr/>
                    <a:lstStyle/>
                    <a:p>
                      <a:pPr algn="ctr"/>
                      <a:r>
                        <a:rPr lang="en-US" sz="1800" b="1" dirty="0">
                          <a:solidFill>
                            <a:srgbClr val="D57500"/>
                          </a:solidFill>
                        </a:rPr>
                        <a:t>90</a:t>
                      </a:r>
                      <a:endParaRPr lang="en-IN" sz="1800" b="1" dirty="0">
                        <a:solidFill>
                          <a:srgbClr val="D57500"/>
                        </a:solidFill>
                      </a:endParaRPr>
                    </a:p>
                  </a:txBody>
                  <a:tcPr anchor="ctr">
                    <a:solidFill>
                      <a:schemeClr val="bg2">
                        <a:lumMod val="75000"/>
                      </a:schemeClr>
                    </a:solidFill>
                  </a:tcPr>
                </a:tc>
                <a:tc>
                  <a:txBody>
                    <a:bodyPr/>
                    <a:lstStyle/>
                    <a:p>
                      <a:pPr algn="ctr"/>
                      <a:r>
                        <a:rPr lang="en-US" sz="1800" b="1" dirty="0">
                          <a:solidFill>
                            <a:srgbClr val="D57500"/>
                          </a:solidFill>
                        </a:rPr>
                        <a:t>134</a:t>
                      </a:r>
                      <a:endParaRPr lang="en-IN" sz="1800" b="1" dirty="0">
                        <a:solidFill>
                          <a:srgbClr val="D57500"/>
                        </a:solidFill>
                      </a:endParaRPr>
                    </a:p>
                  </a:txBody>
                  <a:tcPr anchor="ctr"/>
                </a:tc>
                <a:tc>
                  <a:txBody>
                    <a:bodyPr/>
                    <a:lstStyle/>
                    <a:p>
                      <a:pPr algn="ctr"/>
                      <a:r>
                        <a:rPr lang="en-US" sz="1800" b="1" dirty="0">
                          <a:solidFill>
                            <a:srgbClr val="D57500"/>
                          </a:solidFill>
                        </a:rPr>
                        <a:t>36</a:t>
                      </a:r>
                      <a:endParaRPr lang="en-IN" sz="1800" b="1" dirty="0">
                        <a:solidFill>
                          <a:srgbClr val="D57500"/>
                        </a:solidFill>
                      </a:endParaRPr>
                    </a:p>
                  </a:txBody>
                  <a:tcPr anchor="ctr"/>
                </a:tc>
                <a:extLst>
                  <a:ext uri="{0D108BD9-81ED-4DB2-BD59-A6C34878D82A}">
                    <a16:rowId xmlns:a16="http://schemas.microsoft.com/office/drawing/2014/main" val="1007023642"/>
                  </a:ext>
                </a:extLst>
              </a:tr>
              <a:tr h="526697">
                <a:tc>
                  <a:txBody>
                    <a:bodyPr/>
                    <a:lstStyle/>
                    <a:p>
                      <a:pPr algn="ctr"/>
                      <a:r>
                        <a:rPr lang="en-US" sz="1800" b="1" dirty="0">
                          <a:solidFill>
                            <a:srgbClr val="D57500"/>
                          </a:solidFill>
                        </a:rPr>
                        <a:t>121</a:t>
                      </a:r>
                      <a:endParaRPr lang="en-IN" sz="1800" b="1" dirty="0">
                        <a:solidFill>
                          <a:srgbClr val="D57500"/>
                        </a:solidFill>
                      </a:endParaRPr>
                    </a:p>
                  </a:txBody>
                  <a:tcPr anchor="ctr">
                    <a:solidFill>
                      <a:schemeClr val="bg2">
                        <a:lumMod val="50000"/>
                      </a:schemeClr>
                    </a:solidFill>
                  </a:tcPr>
                </a:tc>
                <a:tc>
                  <a:txBody>
                    <a:bodyPr/>
                    <a:lstStyle/>
                    <a:p>
                      <a:pPr algn="ctr"/>
                      <a:r>
                        <a:rPr lang="en-US" sz="1800" b="1" dirty="0">
                          <a:solidFill>
                            <a:srgbClr val="D57500"/>
                          </a:solidFill>
                        </a:rPr>
                        <a:t>89</a:t>
                      </a:r>
                      <a:endParaRPr lang="en-IN" sz="1800" b="1" dirty="0">
                        <a:solidFill>
                          <a:srgbClr val="D57500"/>
                        </a:solidFill>
                      </a:endParaRPr>
                    </a:p>
                  </a:txBody>
                  <a:tcPr anchor="ctr">
                    <a:solidFill>
                      <a:schemeClr val="bg1">
                        <a:lumMod val="65000"/>
                      </a:schemeClr>
                    </a:solidFill>
                  </a:tcPr>
                </a:tc>
                <a:tc>
                  <a:txBody>
                    <a:bodyPr/>
                    <a:lstStyle/>
                    <a:p>
                      <a:pPr algn="ctr"/>
                      <a:r>
                        <a:rPr lang="en-US" sz="1800" b="1" dirty="0">
                          <a:solidFill>
                            <a:srgbClr val="D57500"/>
                          </a:solidFill>
                        </a:rPr>
                        <a:t>84</a:t>
                      </a:r>
                      <a:endParaRPr lang="en-IN" sz="1800" b="1" dirty="0">
                        <a:solidFill>
                          <a:srgbClr val="D57500"/>
                        </a:solidFill>
                      </a:endParaRPr>
                    </a:p>
                  </a:txBody>
                  <a:tcPr anchor="ctr">
                    <a:solidFill>
                      <a:schemeClr val="bg1">
                        <a:lumMod val="65000"/>
                      </a:schemeClr>
                    </a:solidFill>
                  </a:tcPr>
                </a:tc>
                <a:tc>
                  <a:txBody>
                    <a:bodyPr/>
                    <a:lstStyle/>
                    <a:p>
                      <a:pPr algn="ctr"/>
                      <a:r>
                        <a:rPr lang="en-US" sz="1800" b="1" dirty="0">
                          <a:solidFill>
                            <a:srgbClr val="D57500"/>
                          </a:solidFill>
                        </a:rPr>
                        <a:t>43</a:t>
                      </a:r>
                      <a:endParaRPr lang="en-IN" sz="1800" b="1" dirty="0">
                        <a:solidFill>
                          <a:srgbClr val="D57500"/>
                        </a:solidFill>
                      </a:endParaRPr>
                    </a:p>
                  </a:txBody>
                  <a:tcPr anchor="ctr"/>
                </a:tc>
                <a:tc>
                  <a:txBody>
                    <a:bodyPr/>
                    <a:lstStyle/>
                    <a:p>
                      <a:pPr algn="ctr"/>
                      <a:r>
                        <a:rPr lang="en-US" sz="1800" b="1" dirty="0">
                          <a:solidFill>
                            <a:srgbClr val="D57500"/>
                          </a:solidFill>
                        </a:rPr>
                        <a:t>62</a:t>
                      </a:r>
                      <a:endParaRPr lang="en-IN" sz="1800" b="1" dirty="0">
                        <a:solidFill>
                          <a:srgbClr val="D57500"/>
                        </a:solidFill>
                      </a:endParaRPr>
                    </a:p>
                  </a:txBody>
                  <a:tcPr anchor="ctr"/>
                </a:tc>
                <a:tc>
                  <a:txBody>
                    <a:bodyPr/>
                    <a:lstStyle/>
                    <a:p>
                      <a:pPr algn="ctr"/>
                      <a:r>
                        <a:rPr lang="en-US" sz="1800" b="1" dirty="0">
                          <a:solidFill>
                            <a:srgbClr val="D57500"/>
                          </a:solidFill>
                        </a:rPr>
                        <a:t>27</a:t>
                      </a:r>
                      <a:endParaRPr lang="en-IN" sz="1800" b="1" dirty="0">
                        <a:solidFill>
                          <a:srgbClr val="D57500"/>
                        </a:solidFill>
                      </a:endParaRPr>
                    </a:p>
                  </a:txBody>
                  <a:tcPr anchor="ctr"/>
                </a:tc>
                <a:extLst>
                  <a:ext uri="{0D108BD9-81ED-4DB2-BD59-A6C34878D82A}">
                    <a16:rowId xmlns:a16="http://schemas.microsoft.com/office/drawing/2014/main" val="2843954696"/>
                  </a:ext>
                </a:extLst>
              </a:tr>
              <a:tr h="526697">
                <a:tc>
                  <a:txBody>
                    <a:bodyPr/>
                    <a:lstStyle/>
                    <a:p>
                      <a:pPr algn="ctr"/>
                      <a:r>
                        <a:rPr lang="en-US" sz="1800" b="1" dirty="0">
                          <a:solidFill>
                            <a:srgbClr val="D57500"/>
                          </a:solidFill>
                        </a:rPr>
                        <a:t>82</a:t>
                      </a:r>
                      <a:endParaRPr lang="en-IN" sz="1800" b="1" dirty="0">
                        <a:solidFill>
                          <a:srgbClr val="D57500"/>
                        </a:solidFill>
                      </a:endParaRPr>
                    </a:p>
                  </a:txBody>
                  <a:tcPr anchor="ctr"/>
                </a:tc>
                <a:tc>
                  <a:txBody>
                    <a:bodyPr/>
                    <a:lstStyle/>
                    <a:p>
                      <a:pPr algn="ctr"/>
                      <a:r>
                        <a:rPr lang="en-US" sz="1800" b="1" dirty="0">
                          <a:solidFill>
                            <a:srgbClr val="D57500"/>
                          </a:solidFill>
                        </a:rPr>
                        <a:t>79</a:t>
                      </a:r>
                      <a:endParaRPr lang="en-IN" sz="1800" b="1" dirty="0">
                        <a:solidFill>
                          <a:srgbClr val="D57500"/>
                        </a:solidFill>
                      </a:endParaRPr>
                    </a:p>
                  </a:txBody>
                  <a:tcPr anchor="ctr"/>
                </a:tc>
                <a:tc>
                  <a:txBody>
                    <a:bodyPr/>
                    <a:lstStyle/>
                    <a:p>
                      <a:pPr algn="ctr"/>
                      <a:r>
                        <a:rPr lang="en-US" sz="1800" b="1" dirty="0">
                          <a:solidFill>
                            <a:srgbClr val="D57500"/>
                          </a:solidFill>
                        </a:rPr>
                        <a:t>82</a:t>
                      </a:r>
                      <a:endParaRPr lang="en-IN" sz="1800" b="1" dirty="0">
                        <a:solidFill>
                          <a:srgbClr val="D57500"/>
                        </a:solidFill>
                      </a:endParaRPr>
                    </a:p>
                  </a:txBody>
                  <a:tcPr anchor="ctr"/>
                </a:tc>
                <a:tc>
                  <a:txBody>
                    <a:bodyPr/>
                    <a:lstStyle/>
                    <a:p>
                      <a:pPr algn="ctr"/>
                      <a:r>
                        <a:rPr lang="en-US" sz="1800" b="1" dirty="0">
                          <a:solidFill>
                            <a:srgbClr val="D57500"/>
                          </a:solidFill>
                        </a:rPr>
                        <a:t>23</a:t>
                      </a:r>
                      <a:endParaRPr lang="en-IN" sz="1800" b="1" dirty="0">
                        <a:solidFill>
                          <a:srgbClr val="D57500"/>
                        </a:solidFill>
                      </a:endParaRPr>
                    </a:p>
                  </a:txBody>
                  <a:tcPr anchor="ctr"/>
                </a:tc>
                <a:tc>
                  <a:txBody>
                    <a:bodyPr/>
                    <a:lstStyle/>
                    <a:p>
                      <a:pPr algn="ctr"/>
                      <a:r>
                        <a:rPr lang="en-US" sz="1800" b="1" dirty="0">
                          <a:solidFill>
                            <a:srgbClr val="D57500"/>
                          </a:solidFill>
                        </a:rPr>
                        <a:t>41</a:t>
                      </a:r>
                      <a:endParaRPr lang="en-IN" sz="1800" b="1" dirty="0">
                        <a:solidFill>
                          <a:srgbClr val="D57500"/>
                        </a:solidFill>
                      </a:endParaRPr>
                    </a:p>
                  </a:txBody>
                  <a:tcPr anchor="ctr"/>
                </a:tc>
                <a:tc>
                  <a:txBody>
                    <a:bodyPr/>
                    <a:lstStyle/>
                    <a:p>
                      <a:pPr algn="ctr"/>
                      <a:r>
                        <a:rPr lang="en-US" sz="1800" b="1" dirty="0">
                          <a:solidFill>
                            <a:srgbClr val="D57500"/>
                          </a:solidFill>
                        </a:rPr>
                        <a:t>14</a:t>
                      </a:r>
                      <a:endParaRPr lang="en-IN" sz="1800" b="1" dirty="0">
                        <a:solidFill>
                          <a:srgbClr val="D57500"/>
                        </a:solidFill>
                      </a:endParaRPr>
                    </a:p>
                  </a:txBody>
                  <a:tcPr anchor="ctr"/>
                </a:tc>
                <a:extLst>
                  <a:ext uri="{0D108BD9-81ED-4DB2-BD59-A6C34878D82A}">
                    <a16:rowId xmlns:a16="http://schemas.microsoft.com/office/drawing/2014/main" val="864155191"/>
                  </a:ext>
                </a:extLst>
              </a:tr>
            </a:tbl>
          </a:graphicData>
        </a:graphic>
      </p:graphicFrame>
    </p:spTree>
    <p:extLst>
      <p:ext uri="{BB962C8B-B14F-4D97-AF65-F5344CB8AC3E}">
        <p14:creationId xmlns:p14="http://schemas.microsoft.com/office/powerpoint/2010/main" val="3088149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2A39EB3-E13A-400C-BCE6-64C8E216D152}"/>
              </a:ext>
            </a:extLst>
          </p:cNvPr>
          <p:cNvSpPr txBox="1">
            <a:spLocks/>
          </p:cNvSpPr>
          <p:nvPr/>
        </p:nvSpPr>
        <p:spPr>
          <a:xfrm>
            <a:off x="0" y="203541"/>
            <a:ext cx="11640159" cy="646331"/>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dirty="0">
                <a:latin typeface="+mn-lt"/>
                <a:cs typeface="Arial" panose="020B0604020202020204" pitchFamily="34" charset="0"/>
              </a:rPr>
              <a:t>Machine Learning</a:t>
            </a:r>
            <a:endParaRPr lang="en-IN" sz="4800" dirty="0">
              <a:latin typeface="+mn-lt"/>
            </a:endParaRPr>
          </a:p>
        </p:txBody>
      </p:sp>
      <p:sp>
        <p:nvSpPr>
          <p:cNvPr id="4" name="TextBox 3">
            <a:extLst>
              <a:ext uri="{FF2B5EF4-FFF2-40B4-BE49-F238E27FC236}">
                <a16:creationId xmlns:a16="http://schemas.microsoft.com/office/drawing/2014/main" id="{D1B39374-6A3F-4E79-A827-342DF6F0AC60}"/>
              </a:ext>
            </a:extLst>
          </p:cNvPr>
          <p:cNvSpPr txBox="1"/>
          <p:nvPr/>
        </p:nvSpPr>
        <p:spPr>
          <a:xfrm>
            <a:off x="5717126" y="1985495"/>
            <a:ext cx="5915137" cy="3795334"/>
          </a:xfrm>
          <a:prstGeom prst="rect">
            <a:avLst/>
          </a:prstGeom>
          <a:noFill/>
        </p:spPr>
        <p:txBody>
          <a:bodyPr wrap="square" rtlCol="0">
            <a:spAutoFit/>
          </a:bodyPr>
          <a:lstStyle/>
          <a:p>
            <a:pPr algn="ctr"/>
            <a:endParaRPr lang="en-IN" sz="2400" dirty="0"/>
          </a:p>
          <a:p>
            <a:pPr algn="ctr"/>
            <a:endParaRPr lang="en-IN" sz="2400" dirty="0"/>
          </a:p>
          <a:p>
            <a:pPr algn="ctr"/>
            <a:r>
              <a:rPr lang="en-IN" sz="2400" dirty="0"/>
              <a:t>Endeavouring to ask and answer</a:t>
            </a:r>
          </a:p>
          <a:p>
            <a:pPr algn="ctr"/>
            <a:r>
              <a:rPr lang="en-IN" sz="2400" b="1" dirty="0">
                <a:solidFill>
                  <a:srgbClr val="C00000"/>
                </a:solidFill>
              </a:rPr>
              <a:t>NEW Questions </a:t>
            </a:r>
          </a:p>
          <a:p>
            <a:pPr algn="ctr"/>
            <a:endParaRPr lang="en-IN" sz="2400" b="1" dirty="0">
              <a:solidFill>
                <a:srgbClr val="C00000"/>
              </a:solidFill>
            </a:endParaRPr>
          </a:p>
          <a:p>
            <a:pPr algn="ctr"/>
            <a:r>
              <a:rPr lang="en-IN" sz="2400" b="1" dirty="0">
                <a:solidFill>
                  <a:srgbClr val="C00000"/>
                </a:solidFill>
              </a:rPr>
              <a:t>Can we </a:t>
            </a:r>
            <a:r>
              <a:rPr lang="en-IN" sz="2400" dirty="0"/>
              <a:t>find pattens </a:t>
            </a:r>
            <a:r>
              <a:rPr lang="en-IN" sz="2400" dirty="0">
                <a:sym typeface="Wingdings" panose="05000000000000000000" pitchFamily="2" charset="2"/>
              </a:rPr>
              <a:t> p</a:t>
            </a:r>
            <a:r>
              <a:rPr lang="en-IN" sz="2400" dirty="0"/>
              <a:t>revent &amp; control pandemics</a:t>
            </a:r>
          </a:p>
          <a:p>
            <a:pPr algn="ctr">
              <a:lnSpc>
                <a:spcPct val="150000"/>
              </a:lnSpc>
            </a:pPr>
            <a:r>
              <a:rPr lang="en-IN" sz="5400" b="1" dirty="0"/>
              <a:t>?</a:t>
            </a:r>
          </a:p>
        </p:txBody>
      </p:sp>
      <p:sp>
        <p:nvSpPr>
          <p:cNvPr id="18" name="TextBox 17">
            <a:extLst>
              <a:ext uri="{FF2B5EF4-FFF2-40B4-BE49-F238E27FC236}">
                <a16:creationId xmlns:a16="http://schemas.microsoft.com/office/drawing/2014/main" id="{4BB198E7-1EE8-4E45-BBAF-CAF120CEE945}"/>
              </a:ext>
            </a:extLst>
          </p:cNvPr>
          <p:cNvSpPr txBox="1"/>
          <p:nvPr/>
        </p:nvSpPr>
        <p:spPr>
          <a:xfrm>
            <a:off x="675929" y="987853"/>
            <a:ext cx="10895880" cy="1200329"/>
          </a:xfrm>
          <a:prstGeom prst="rect">
            <a:avLst/>
          </a:prstGeom>
          <a:noFill/>
        </p:spPr>
        <p:txBody>
          <a:bodyPr wrap="square">
            <a:spAutoFit/>
          </a:bodyPr>
          <a:lstStyle/>
          <a:p>
            <a:r>
              <a:rPr lang="en-IN" sz="2400" b="1" dirty="0">
                <a:solidFill>
                  <a:srgbClr val="C00000"/>
                </a:solidFill>
              </a:rPr>
              <a:t>How good is EPMC search? </a:t>
            </a:r>
          </a:p>
          <a:p>
            <a:r>
              <a:rPr lang="en-US" sz="2400" dirty="0"/>
              <a:t>Annotated hundreds of papers for false positives (Not Viral Epidemics)  </a:t>
            </a:r>
            <a:endParaRPr lang="en-IN" sz="2400" dirty="0"/>
          </a:p>
          <a:p>
            <a:endParaRPr lang="en-IN" sz="2400" dirty="0"/>
          </a:p>
        </p:txBody>
      </p:sp>
      <p:pic>
        <p:nvPicPr>
          <p:cNvPr id="2" name="Picture 2" descr="cc logo">
            <a:extLst>
              <a:ext uri="{FF2B5EF4-FFF2-40B4-BE49-F238E27FC236}">
                <a16:creationId xmlns:a16="http://schemas.microsoft.com/office/drawing/2014/main" id="{2ECDC1E3-82F3-42DE-BC2E-B65FE540D5D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59391"/>
            <a:ext cx="259281" cy="259281"/>
          </a:xfrm>
          <a:prstGeom prst="ellipse">
            <a:avLst/>
          </a:prstGeom>
          <a:solidFill>
            <a:schemeClr val="bg1"/>
          </a:solidFill>
        </p:spPr>
      </p:pic>
      <p:pic>
        <p:nvPicPr>
          <p:cNvPr id="7" name="Picture 6">
            <a:extLst>
              <a:ext uri="{FF2B5EF4-FFF2-40B4-BE49-F238E27FC236}">
                <a16:creationId xmlns:a16="http://schemas.microsoft.com/office/drawing/2014/main" id="{F73494D3-6F47-41FF-AB9C-37FE53BA6DF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55630"/>
            <a:ext cx="259281" cy="259281"/>
          </a:xfrm>
          <a:prstGeom prst="ellipse">
            <a:avLst/>
          </a:prstGeom>
          <a:solidFill>
            <a:schemeClr val="bg1"/>
          </a:solidFill>
        </p:spPr>
      </p:pic>
      <p:pic>
        <p:nvPicPr>
          <p:cNvPr id="21" name="Picture 20">
            <a:extLst>
              <a:ext uri="{FF2B5EF4-FFF2-40B4-BE49-F238E27FC236}">
                <a16:creationId xmlns:a16="http://schemas.microsoft.com/office/drawing/2014/main" id="{B9263277-7701-4885-A496-83F05050204A}"/>
              </a:ext>
            </a:extLst>
          </p:cNvPr>
          <p:cNvPicPr>
            <a:picLocks noChangeAspect="1"/>
          </p:cNvPicPr>
          <p:nvPr/>
        </p:nvPicPr>
        <p:blipFill>
          <a:blip r:embed="rId7"/>
          <a:stretch>
            <a:fillRect/>
          </a:stretch>
        </p:blipFill>
        <p:spPr>
          <a:xfrm>
            <a:off x="478484" y="1832433"/>
            <a:ext cx="5645385" cy="4852837"/>
          </a:xfrm>
          <a:prstGeom prst="rect">
            <a:avLst/>
          </a:prstGeom>
        </p:spPr>
      </p:pic>
      <p:pic>
        <p:nvPicPr>
          <p:cNvPr id="5" name="Picture 4">
            <a:extLst>
              <a:ext uri="{FF2B5EF4-FFF2-40B4-BE49-F238E27FC236}">
                <a16:creationId xmlns:a16="http://schemas.microsoft.com/office/drawing/2014/main" id="{9AC31A03-D547-4BB5-AB72-63E1CA3A66C5}"/>
              </a:ext>
            </a:extLst>
          </p:cNvPr>
          <p:cNvPicPr>
            <a:picLocks noChangeAspect="1"/>
          </p:cNvPicPr>
          <p:nvPr/>
        </p:nvPicPr>
        <p:blipFill>
          <a:blip r:embed="rId8"/>
          <a:stretch>
            <a:fillRect/>
          </a:stretch>
        </p:blipFill>
        <p:spPr>
          <a:xfrm>
            <a:off x="11689960" y="0"/>
            <a:ext cx="472547" cy="6858000"/>
          </a:xfrm>
          <a:prstGeom prst="rect">
            <a:avLst/>
          </a:prstGeom>
        </p:spPr>
      </p:pic>
    </p:spTree>
    <p:extLst>
      <p:ext uri="{BB962C8B-B14F-4D97-AF65-F5344CB8AC3E}">
        <p14:creationId xmlns:p14="http://schemas.microsoft.com/office/powerpoint/2010/main" val="12604517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34CC-456F-4E44-BF33-7B85E7F8E282}"/>
              </a:ext>
            </a:extLst>
          </p:cNvPr>
          <p:cNvSpPr>
            <a:spLocks noGrp="1"/>
          </p:cNvSpPr>
          <p:nvPr>
            <p:ph type="title"/>
          </p:nvPr>
        </p:nvSpPr>
        <p:spPr>
          <a:xfrm>
            <a:off x="1813563" y="114609"/>
            <a:ext cx="8564874" cy="830997"/>
          </a:xfrm>
        </p:spPr>
        <p:txBody>
          <a:bodyPr>
            <a:normAutofit/>
          </a:bodyPr>
          <a:lstStyle/>
          <a:p>
            <a:pPr algn="ctr"/>
            <a:r>
              <a:rPr lang="en-US" sz="3200" b="1" dirty="0">
                <a:latin typeface="Arial" panose="020B0604020202020204" pitchFamily="34" charset="0"/>
                <a:cs typeface="Arial" panose="020B0604020202020204" pitchFamily="34" charset="0"/>
              </a:rPr>
              <a:t>Our </a:t>
            </a:r>
            <a:r>
              <a:rPr lang="en-US" sz="3200" b="1" dirty="0">
                <a:solidFill>
                  <a:srgbClr val="7030A0"/>
                </a:solidFill>
                <a:latin typeface="Arial" panose="020B0604020202020204" pitchFamily="34" charset="0"/>
                <a:cs typeface="Arial" panose="020B0604020202020204" pitchFamily="34" charset="0"/>
              </a:rPr>
              <a:t>C</a:t>
            </a:r>
            <a:r>
              <a:rPr lang="en-US" sz="3200" b="1" dirty="0">
                <a:solidFill>
                  <a:srgbClr val="0070C0"/>
                </a:solidFill>
                <a:latin typeface="Arial" panose="020B0604020202020204" pitchFamily="34" charset="0"/>
                <a:cs typeface="Arial" panose="020B0604020202020204" pitchFamily="34" charset="0"/>
              </a:rPr>
              <a:t>o</a:t>
            </a:r>
            <a:r>
              <a:rPr lang="en-US" sz="3200" b="1" dirty="0">
                <a:solidFill>
                  <a:srgbClr val="00B0F0"/>
                </a:solidFill>
                <a:latin typeface="Arial" panose="020B0604020202020204" pitchFamily="34" charset="0"/>
                <a:cs typeface="Arial" panose="020B0604020202020204" pitchFamily="34" charset="0"/>
              </a:rPr>
              <a:t>l</a:t>
            </a:r>
            <a:r>
              <a:rPr lang="en-US" sz="3200" b="1" dirty="0">
                <a:solidFill>
                  <a:srgbClr val="00B050"/>
                </a:solidFill>
                <a:latin typeface="Arial" panose="020B0604020202020204" pitchFamily="34" charset="0"/>
                <a:cs typeface="Arial" panose="020B0604020202020204" pitchFamily="34" charset="0"/>
              </a:rPr>
              <a:t>o</a:t>
            </a:r>
            <a:r>
              <a:rPr lang="en-US" sz="3200" b="1" dirty="0">
                <a:solidFill>
                  <a:srgbClr val="92D050"/>
                </a:solidFill>
                <a:latin typeface="Arial" panose="020B0604020202020204" pitchFamily="34" charset="0"/>
                <a:cs typeface="Arial" panose="020B0604020202020204" pitchFamily="34" charset="0"/>
              </a:rPr>
              <a:t>r</a:t>
            </a:r>
            <a:r>
              <a:rPr lang="en-US" sz="3200" b="1" dirty="0">
                <a:solidFill>
                  <a:schemeClr val="accent4"/>
                </a:solidFill>
                <a:latin typeface="Arial" panose="020B0604020202020204" pitchFamily="34" charset="0"/>
                <a:cs typeface="Arial" panose="020B0604020202020204" pitchFamily="34" charset="0"/>
              </a:rPr>
              <a:t>f</a:t>
            </a:r>
            <a:r>
              <a:rPr lang="en-US" sz="3200" b="1" dirty="0">
                <a:solidFill>
                  <a:schemeClr val="accent2"/>
                </a:solidFill>
                <a:latin typeface="Arial" panose="020B0604020202020204" pitchFamily="34" charset="0"/>
                <a:cs typeface="Arial" panose="020B0604020202020204" pitchFamily="34" charset="0"/>
              </a:rPr>
              <a:t>u</a:t>
            </a:r>
            <a:r>
              <a:rPr lang="en-US" sz="3200" b="1" dirty="0">
                <a:solidFill>
                  <a:srgbClr val="E64775"/>
                </a:solidFill>
                <a:latin typeface="Arial" panose="020B0604020202020204" pitchFamily="34" charset="0"/>
                <a:cs typeface="Arial" panose="020B0604020202020204" pitchFamily="34" charset="0"/>
              </a:rPr>
              <a:t>l </a:t>
            </a:r>
            <a:r>
              <a:rPr lang="en-US" sz="3200" b="1" dirty="0">
                <a:latin typeface="Arial" panose="020B0604020202020204" pitchFamily="34" charset="0"/>
                <a:cs typeface="Arial" panose="020B0604020202020204" pitchFamily="34" charset="0"/>
              </a:rPr>
              <a:t>Team</a:t>
            </a:r>
            <a:endParaRPr lang="en-IN" sz="32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418DB3AC-078C-4A29-9F51-73267B954EAA}"/>
              </a:ext>
            </a:extLst>
          </p:cNvPr>
          <p:cNvSpPr txBox="1"/>
          <p:nvPr/>
        </p:nvSpPr>
        <p:spPr>
          <a:xfrm>
            <a:off x="9745889" y="37150"/>
            <a:ext cx="1894149" cy="400110"/>
          </a:xfrm>
          <a:prstGeom prst="rect">
            <a:avLst/>
          </a:prstGeom>
          <a:solidFill>
            <a:schemeClr val="bg1">
              <a:lumMod val="95000"/>
            </a:schemeClr>
          </a:solidFill>
        </p:spPr>
        <p:txBody>
          <a:bodyPr wrap="square">
            <a:spAutoFit/>
          </a:bodyPr>
          <a:lstStyle/>
          <a:p>
            <a:pPr algn="ctr"/>
            <a:r>
              <a:rPr lang="en-IN" sz="2000" b="1" dirty="0"/>
              <a:t>UK, India, China</a:t>
            </a:r>
          </a:p>
        </p:txBody>
      </p:sp>
      <p:pic>
        <p:nvPicPr>
          <p:cNvPr id="4" name="Picture 2" descr="cc logo">
            <a:extLst>
              <a:ext uri="{FF2B5EF4-FFF2-40B4-BE49-F238E27FC236}">
                <a16:creationId xmlns:a16="http://schemas.microsoft.com/office/drawing/2014/main" id="{BCFA5AC1-37B1-44AA-8743-664F140D6A9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59391"/>
            <a:ext cx="259281" cy="259281"/>
          </a:xfrm>
          <a:prstGeom prst="ellipse">
            <a:avLst/>
          </a:prstGeom>
          <a:solidFill>
            <a:schemeClr val="bg1"/>
          </a:solidFill>
        </p:spPr>
      </p:pic>
      <p:pic>
        <p:nvPicPr>
          <p:cNvPr id="5" name="Picture 4">
            <a:extLst>
              <a:ext uri="{FF2B5EF4-FFF2-40B4-BE49-F238E27FC236}">
                <a16:creationId xmlns:a16="http://schemas.microsoft.com/office/drawing/2014/main" id="{76C8B999-1571-4062-AD6D-F3807245DC2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55630"/>
            <a:ext cx="259281" cy="259281"/>
          </a:xfrm>
          <a:prstGeom prst="ellipse">
            <a:avLst/>
          </a:prstGeom>
          <a:solidFill>
            <a:schemeClr val="bg1"/>
          </a:solidFill>
        </p:spPr>
      </p:pic>
      <p:pic>
        <p:nvPicPr>
          <p:cNvPr id="76" name="Picture 75">
            <a:extLst>
              <a:ext uri="{FF2B5EF4-FFF2-40B4-BE49-F238E27FC236}">
                <a16:creationId xmlns:a16="http://schemas.microsoft.com/office/drawing/2014/main" id="{B2CB1D2B-4267-4507-8121-72CDF26E5D99}"/>
              </a:ext>
            </a:extLst>
          </p:cNvPr>
          <p:cNvPicPr>
            <a:picLocks noChangeAspect="1"/>
          </p:cNvPicPr>
          <p:nvPr/>
        </p:nvPicPr>
        <p:blipFill>
          <a:blip r:embed="rId7"/>
          <a:stretch>
            <a:fillRect/>
          </a:stretch>
        </p:blipFill>
        <p:spPr>
          <a:xfrm>
            <a:off x="1244661" y="945606"/>
            <a:ext cx="9248434" cy="5730737"/>
          </a:xfrm>
          <a:prstGeom prst="rect">
            <a:avLst/>
          </a:prstGeom>
        </p:spPr>
      </p:pic>
      <p:pic>
        <p:nvPicPr>
          <p:cNvPr id="6" name="Picture 5">
            <a:extLst>
              <a:ext uri="{FF2B5EF4-FFF2-40B4-BE49-F238E27FC236}">
                <a16:creationId xmlns:a16="http://schemas.microsoft.com/office/drawing/2014/main" id="{1AFF5F49-E2AB-4D16-B06B-DE6291566DDD}"/>
              </a:ext>
            </a:extLst>
          </p:cNvPr>
          <p:cNvPicPr>
            <a:picLocks noChangeAspect="1"/>
          </p:cNvPicPr>
          <p:nvPr/>
        </p:nvPicPr>
        <p:blipFill>
          <a:blip r:embed="rId8"/>
          <a:stretch>
            <a:fillRect/>
          </a:stretch>
        </p:blipFill>
        <p:spPr>
          <a:xfrm>
            <a:off x="11719453" y="0"/>
            <a:ext cx="472547" cy="6858000"/>
          </a:xfrm>
          <a:prstGeom prst="rect">
            <a:avLst/>
          </a:prstGeom>
        </p:spPr>
      </p:pic>
    </p:spTree>
    <p:extLst>
      <p:ext uri="{BB962C8B-B14F-4D97-AF65-F5344CB8AC3E}">
        <p14:creationId xmlns:p14="http://schemas.microsoft.com/office/powerpoint/2010/main" val="25827657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34CC-456F-4E44-BF33-7B85E7F8E282}"/>
              </a:ext>
            </a:extLst>
          </p:cNvPr>
          <p:cNvSpPr>
            <a:spLocks noGrp="1"/>
          </p:cNvSpPr>
          <p:nvPr>
            <p:ph type="title"/>
          </p:nvPr>
        </p:nvSpPr>
        <p:spPr>
          <a:xfrm>
            <a:off x="1813563" y="114609"/>
            <a:ext cx="8564874" cy="830997"/>
          </a:xfrm>
        </p:spPr>
        <p:txBody>
          <a:bodyPr>
            <a:normAutofit/>
          </a:bodyPr>
          <a:lstStyle/>
          <a:p>
            <a:pPr algn="ctr"/>
            <a:r>
              <a:rPr lang="en-US" sz="3200" b="1" dirty="0">
                <a:latin typeface="Arial" panose="020B0604020202020204" pitchFamily="34" charset="0"/>
                <a:cs typeface="Arial" panose="020B0604020202020204" pitchFamily="34" charset="0"/>
              </a:rPr>
              <a:t>Our </a:t>
            </a:r>
            <a:r>
              <a:rPr lang="en-US" sz="3200" b="1" dirty="0">
                <a:solidFill>
                  <a:srgbClr val="7030A0"/>
                </a:solidFill>
                <a:latin typeface="Arial" panose="020B0604020202020204" pitchFamily="34" charset="0"/>
                <a:cs typeface="Arial" panose="020B0604020202020204" pitchFamily="34" charset="0"/>
              </a:rPr>
              <a:t>C</a:t>
            </a:r>
            <a:r>
              <a:rPr lang="en-US" sz="3200" b="1" dirty="0">
                <a:solidFill>
                  <a:srgbClr val="0070C0"/>
                </a:solidFill>
                <a:latin typeface="Arial" panose="020B0604020202020204" pitchFamily="34" charset="0"/>
                <a:cs typeface="Arial" panose="020B0604020202020204" pitchFamily="34" charset="0"/>
              </a:rPr>
              <a:t>o</a:t>
            </a:r>
            <a:r>
              <a:rPr lang="en-US" sz="3200" b="1" dirty="0">
                <a:solidFill>
                  <a:srgbClr val="00B0F0"/>
                </a:solidFill>
                <a:latin typeface="Arial" panose="020B0604020202020204" pitchFamily="34" charset="0"/>
                <a:cs typeface="Arial" panose="020B0604020202020204" pitchFamily="34" charset="0"/>
              </a:rPr>
              <a:t>l</a:t>
            </a:r>
            <a:r>
              <a:rPr lang="en-US" sz="3200" b="1" dirty="0">
                <a:solidFill>
                  <a:srgbClr val="00B050"/>
                </a:solidFill>
                <a:latin typeface="Arial" panose="020B0604020202020204" pitchFamily="34" charset="0"/>
                <a:cs typeface="Arial" panose="020B0604020202020204" pitchFamily="34" charset="0"/>
              </a:rPr>
              <a:t>o</a:t>
            </a:r>
            <a:r>
              <a:rPr lang="en-US" sz="3200" b="1" dirty="0">
                <a:solidFill>
                  <a:srgbClr val="92D050"/>
                </a:solidFill>
                <a:latin typeface="Arial" panose="020B0604020202020204" pitchFamily="34" charset="0"/>
                <a:cs typeface="Arial" panose="020B0604020202020204" pitchFamily="34" charset="0"/>
              </a:rPr>
              <a:t>r</a:t>
            </a:r>
            <a:r>
              <a:rPr lang="en-US" sz="3200" b="1" dirty="0">
                <a:solidFill>
                  <a:schemeClr val="accent4"/>
                </a:solidFill>
                <a:latin typeface="Arial" panose="020B0604020202020204" pitchFamily="34" charset="0"/>
                <a:cs typeface="Arial" panose="020B0604020202020204" pitchFamily="34" charset="0"/>
              </a:rPr>
              <a:t>f</a:t>
            </a:r>
            <a:r>
              <a:rPr lang="en-US" sz="3200" b="1" dirty="0">
                <a:solidFill>
                  <a:schemeClr val="accent2"/>
                </a:solidFill>
                <a:latin typeface="Arial" panose="020B0604020202020204" pitchFamily="34" charset="0"/>
                <a:cs typeface="Arial" panose="020B0604020202020204" pitchFamily="34" charset="0"/>
              </a:rPr>
              <a:t>u</a:t>
            </a:r>
            <a:r>
              <a:rPr lang="en-US" sz="3200" b="1" dirty="0">
                <a:solidFill>
                  <a:srgbClr val="E64775"/>
                </a:solidFill>
                <a:latin typeface="Arial" panose="020B0604020202020204" pitchFamily="34" charset="0"/>
                <a:cs typeface="Arial" panose="020B0604020202020204" pitchFamily="34" charset="0"/>
              </a:rPr>
              <a:t>l </a:t>
            </a:r>
            <a:r>
              <a:rPr lang="en-US" sz="3200" b="1" dirty="0">
                <a:latin typeface="Arial" panose="020B0604020202020204" pitchFamily="34" charset="0"/>
                <a:cs typeface="Arial" panose="020B0604020202020204" pitchFamily="34" charset="0"/>
              </a:rPr>
              <a:t>Team</a:t>
            </a:r>
            <a:endParaRPr lang="en-IN" sz="3200" dirty="0">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418DB3AC-078C-4A29-9F51-73267B954EAA}"/>
              </a:ext>
            </a:extLst>
          </p:cNvPr>
          <p:cNvSpPr txBox="1"/>
          <p:nvPr/>
        </p:nvSpPr>
        <p:spPr>
          <a:xfrm>
            <a:off x="9745889" y="37150"/>
            <a:ext cx="1894149" cy="400110"/>
          </a:xfrm>
          <a:prstGeom prst="rect">
            <a:avLst/>
          </a:prstGeom>
          <a:solidFill>
            <a:schemeClr val="bg1">
              <a:lumMod val="95000"/>
            </a:schemeClr>
          </a:solidFill>
        </p:spPr>
        <p:txBody>
          <a:bodyPr wrap="square">
            <a:spAutoFit/>
          </a:bodyPr>
          <a:lstStyle/>
          <a:p>
            <a:pPr algn="ctr"/>
            <a:r>
              <a:rPr lang="en-IN" sz="2000" b="1" dirty="0"/>
              <a:t>UK, India, China</a:t>
            </a:r>
          </a:p>
        </p:txBody>
      </p:sp>
      <p:pic>
        <p:nvPicPr>
          <p:cNvPr id="3" name="Picture 2" descr="cc logo">
            <a:extLst>
              <a:ext uri="{FF2B5EF4-FFF2-40B4-BE49-F238E27FC236}">
                <a16:creationId xmlns:a16="http://schemas.microsoft.com/office/drawing/2014/main" id="{7B99A36A-44A6-425E-AE14-700D295616E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59391"/>
            <a:ext cx="259281" cy="259281"/>
          </a:xfrm>
          <a:prstGeom prst="ellipse">
            <a:avLst/>
          </a:prstGeom>
          <a:solidFill>
            <a:schemeClr val="bg1"/>
          </a:solidFill>
        </p:spPr>
      </p:pic>
      <p:pic>
        <p:nvPicPr>
          <p:cNvPr id="4" name="Picture 3">
            <a:extLst>
              <a:ext uri="{FF2B5EF4-FFF2-40B4-BE49-F238E27FC236}">
                <a16:creationId xmlns:a16="http://schemas.microsoft.com/office/drawing/2014/main" id="{2021509E-E3E8-492C-A095-A94F292BC01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55630"/>
            <a:ext cx="259281" cy="259281"/>
          </a:xfrm>
          <a:prstGeom prst="ellipse">
            <a:avLst/>
          </a:prstGeom>
          <a:solidFill>
            <a:schemeClr val="bg1"/>
          </a:solidFill>
        </p:spPr>
      </p:pic>
      <p:pic>
        <p:nvPicPr>
          <p:cNvPr id="48" name="Picture 47">
            <a:extLst>
              <a:ext uri="{FF2B5EF4-FFF2-40B4-BE49-F238E27FC236}">
                <a16:creationId xmlns:a16="http://schemas.microsoft.com/office/drawing/2014/main" id="{CD37B642-9EE7-4517-B92C-0A8DC8DDD6D4}"/>
              </a:ext>
            </a:extLst>
          </p:cNvPr>
          <p:cNvPicPr>
            <a:picLocks noChangeAspect="1"/>
          </p:cNvPicPr>
          <p:nvPr/>
        </p:nvPicPr>
        <p:blipFill>
          <a:blip r:embed="rId7"/>
          <a:stretch>
            <a:fillRect/>
          </a:stretch>
        </p:blipFill>
        <p:spPr>
          <a:xfrm>
            <a:off x="1477879" y="1087044"/>
            <a:ext cx="9236241" cy="5468586"/>
          </a:xfrm>
          <a:prstGeom prst="rect">
            <a:avLst/>
          </a:prstGeom>
        </p:spPr>
      </p:pic>
      <p:pic>
        <p:nvPicPr>
          <p:cNvPr id="5" name="Picture 4">
            <a:extLst>
              <a:ext uri="{FF2B5EF4-FFF2-40B4-BE49-F238E27FC236}">
                <a16:creationId xmlns:a16="http://schemas.microsoft.com/office/drawing/2014/main" id="{4AF8E3D0-F96D-4C8E-A921-C7DFB629C563}"/>
              </a:ext>
            </a:extLst>
          </p:cNvPr>
          <p:cNvPicPr>
            <a:picLocks noChangeAspect="1"/>
          </p:cNvPicPr>
          <p:nvPr/>
        </p:nvPicPr>
        <p:blipFill>
          <a:blip r:embed="rId8"/>
          <a:stretch>
            <a:fillRect/>
          </a:stretch>
        </p:blipFill>
        <p:spPr>
          <a:xfrm>
            <a:off x="11719453" y="0"/>
            <a:ext cx="472547" cy="6858000"/>
          </a:xfrm>
          <a:prstGeom prst="rect">
            <a:avLst/>
          </a:prstGeom>
        </p:spPr>
      </p:pic>
    </p:spTree>
    <p:extLst>
      <p:ext uri="{BB962C8B-B14F-4D97-AF65-F5344CB8AC3E}">
        <p14:creationId xmlns:p14="http://schemas.microsoft.com/office/powerpoint/2010/main" val="8526537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14">
            <a:extLst>
              <a:ext uri="{FF2B5EF4-FFF2-40B4-BE49-F238E27FC236}">
                <a16:creationId xmlns:a16="http://schemas.microsoft.com/office/drawing/2014/main" id="{B4755BDF-2241-4580-87BB-FCAAF1654892}"/>
              </a:ext>
            </a:extLst>
          </p:cNvPr>
          <p:cNvSpPr>
            <a:spLocks noChangeAspect="1" noChangeArrowheads="1"/>
          </p:cNvSpPr>
          <p:nvPr/>
        </p:nvSpPr>
        <p:spPr bwMode="auto">
          <a:xfrm>
            <a:off x="7282824" y="687311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5" name="Title 1">
            <a:extLst>
              <a:ext uri="{FF2B5EF4-FFF2-40B4-BE49-F238E27FC236}">
                <a16:creationId xmlns:a16="http://schemas.microsoft.com/office/drawing/2014/main" id="{64D6566E-5B3B-498A-BE23-EAAA4F86B1A1}"/>
              </a:ext>
            </a:extLst>
          </p:cNvPr>
          <p:cNvSpPr txBox="1">
            <a:spLocks/>
          </p:cNvSpPr>
          <p:nvPr/>
        </p:nvSpPr>
        <p:spPr>
          <a:xfrm>
            <a:off x="214603" y="182872"/>
            <a:ext cx="4103523" cy="888493"/>
          </a:xfrm>
          <a:prstGeom prst="rect">
            <a:avLst/>
          </a:prstGeom>
        </p:spPr>
        <p:txBody>
          <a:bodyPr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solidFill>
                  <a:srgbClr val="F68212"/>
                </a:solidFill>
                <a:latin typeface="Arial" panose="020B0604020202020204" pitchFamily="34" charset="0"/>
                <a:cs typeface="Arial" panose="020B0604020202020204" pitchFamily="34" charset="0"/>
              </a:rPr>
              <a:t>Useful Links </a:t>
            </a:r>
            <a:endParaRPr lang="en-IN" sz="3600" dirty="0"/>
          </a:p>
        </p:txBody>
      </p:sp>
      <p:sp>
        <p:nvSpPr>
          <p:cNvPr id="5" name="Content Placeholder 4">
            <a:extLst>
              <a:ext uri="{FF2B5EF4-FFF2-40B4-BE49-F238E27FC236}">
                <a16:creationId xmlns:a16="http://schemas.microsoft.com/office/drawing/2014/main" id="{A0C07A68-B3F4-456E-8120-AE0C78BA25F1}"/>
              </a:ext>
            </a:extLst>
          </p:cNvPr>
          <p:cNvSpPr>
            <a:spLocks noGrp="1"/>
          </p:cNvSpPr>
          <p:nvPr>
            <p:ph sz="half" idx="1"/>
          </p:nvPr>
        </p:nvSpPr>
        <p:spPr>
          <a:xfrm>
            <a:off x="347281" y="1261640"/>
            <a:ext cx="5309120" cy="5359569"/>
          </a:xfrm>
        </p:spPr>
        <p:txBody>
          <a:bodyPr>
            <a:normAutofit fontScale="47500" lnSpcReduction="20000"/>
          </a:bodyPr>
          <a:lstStyle/>
          <a:p>
            <a:pPr marL="0" indent="0">
              <a:buNone/>
            </a:pPr>
            <a:r>
              <a:rPr lang="en-IN" b="1" dirty="0"/>
              <a:t>Viral epidemics and country</a:t>
            </a:r>
          </a:p>
          <a:p>
            <a:r>
              <a:rPr lang="en-IN" dirty="0"/>
              <a:t>Details : https://github.com/petermr/openVirus/wiki/miniproject:-viral-epidemics-and-country</a:t>
            </a:r>
          </a:p>
          <a:p>
            <a:r>
              <a:rPr lang="en-IN" dirty="0"/>
              <a:t>Dictionary : </a:t>
            </a:r>
            <a:r>
              <a:rPr lang="en-IN" dirty="0">
                <a:hlinkClick r:id="rId3"/>
              </a:rPr>
              <a:t>https://github.com/petermr/openVirus/wiki/Dictionary:-Country</a:t>
            </a:r>
            <a:endParaRPr lang="en-IN" dirty="0"/>
          </a:p>
          <a:p>
            <a:endParaRPr lang="en-IN" dirty="0"/>
          </a:p>
          <a:p>
            <a:pPr marL="0" indent="0">
              <a:buNone/>
            </a:pPr>
            <a:r>
              <a:rPr lang="en-IN" b="1" dirty="0"/>
              <a:t>Viral epidemics and diseases</a:t>
            </a:r>
          </a:p>
          <a:p>
            <a:r>
              <a:rPr lang="en-IN" dirty="0"/>
              <a:t>Details : https://github.com/petermr/openVirus/wiki/miniproject:-viral-epidemics-and-disease</a:t>
            </a:r>
          </a:p>
          <a:p>
            <a:r>
              <a:rPr lang="en-IN" dirty="0"/>
              <a:t>Dictionary : </a:t>
            </a:r>
            <a:r>
              <a:rPr lang="en-IN" dirty="0">
                <a:hlinkClick r:id="rId4"/>
              </a:rPr>
              <a:t>https://github.com/petermr/openVirus/wiki/Dictionary:-Diseases</a:t>
            </a:r>
            <a:endParaRPr lang="en-IN" dirty="0"/>
          </a:p>
          <a:p>
            <a:endParaRPr lang="en-IN" dirty="0"/>
          </a:p>
          <a:p>
            <a:pPr marL="0" indent="0">
              <a:buNone/>
            </a:pPr>
            <a:r>
              <a:rPr lang="en-IN" b="1" dirty="0"/>
              <a:t> Viral epidemics and drugs</a:t>
            </a:r>
          </a:p>
          <a:p>
            <a:r>
              <a:rPr lang="en-IN" dirty="0"/>
              <a:t>Details : https://github.com/petermr/openVirus/wiki/miniproject:-viral-epidemics-and-drugs</a:t>
            </a:r>
          </a:p>
          <a:p>
            <a:r>
              <a:rPr lang="en-IN" dirty="0"/>
              <a:t>Dictionary : </a:t>
            </a:r>
            <a:r>
              <a:rPr lang="en-IN" dirty="0">
                <a:hlinkClick r:id="rId5"/>
              </a:rPr>
              <a:t>https://github.com/petermr/openVirus/wiki/Dictionary:-Drugs</a:t>
            </a:r>
            <a:endParaRPr lang="en-IN" dirty="0"/>
          </a:p>
          <a:p>
            <a:endParaRPr lang="en-IN" dirty="0"/>
          </a:p>
          <a:p>
            <a:pPr marL="0" indent="0">
              <a:buNone/>
            </a:pPr>
            <a:r>
              <a:rPr lang="en-IN" b="1" dirty="0"/>
              <a:t> Viral epidemics and funders</a:t>
            </a:r>
          </a:p>
          <a:p>
            <a:r>
              <a:rPr lang="en-IN" dirty="0"/>
              <a:t>Details : https://github.com/petermr/openVirus/wiki/miniproject:-viral-epidemics-and-funders</a:t>
            </a:r>
          </a:p>
          <a:p>
            <a:r>
              <a:rPr lang="en-IN" dirty="0"/>
              <a:t>Dictionary : </a:t>
            </a:r>
            <a:r>
              <a:rPr lang="en-IN" dirty="0">
                <a:hlinkClick r:id="rId6"/>
              </a:rPr>
              <a:t>https://github.com/petermr/openVirus/wiki/Dictionary:-Funders</a:t>
            </a:r>
            <a:endParaRPr lang="en-IN" dirty="0"/>
          </a:p>
          <a:p>
            <a:endParaRPr lang="en-IN" dirty="0"/>
          </a:p>
        </p:txBody>
      </p:sp>
      <p:sp>
        <p:nvSpPr>
          <p:cNvPr id="9" name="Content Placeholder 8">
            <a:extLst>
              <a:ext uri="{FF2B5EF4-FFF2-40B4-BE49-F238E27FC236}">
                <a16:creationId xmlns:a16="http://schemas.microsoft.com/office/drawing/2014/main" id="{27AF241A-331F-48F9-BFFC-CBA1A64100DC}"/>
              </a:ext>
            </a:extLst>
          </p:cNvPr>
          <p:cNvSpPr>
            <a:spLocks noGrp="1"/>
          </p:cNvSpPr>
          <p:nvPr>
            <p:ph sz="half" idx="2"/>
          </p:nvPr>
        </p:nvSpPr>
        <p:spPr>
          <a:xfrm>
            <a:off x="5928657" y="1261640"/>
            <a:ext cx="5507351" cy="5359568"/>
          </a:xfrm>
        </p:spPr>
        <p:txBody>
          <a:bodyPr>
            <a:normAutofit fontScale="47500" lnSpcReduction="20000"/>
          </a:bodyPr>
          <a:lstStyle/>
          <a:p>
            <a:pPr marL="0" indent="0">
              <a:buNone/>
            </a:pPr>
            <a:r>
              <a:rPr lang="en-IN" b="1" dirty="0"/>
              <a:t>Viral epidemics and non pharmaceutical interventions</a:t>
            </a:r>
          </a:p>
          <a:p>
            <a:r>
              <a:rPr lang="en-IN" dirty="0"/>
              <a:t>Details : https://github.com/petermr/openVirus/wiki/miniproject:-viral-epidemics-and-non-pharmaceutical-interventions</a:t>
            </a:r>
          </a:p>
          <a:p>
            <a:r>
              <a:rPr lang="en-IN" dirty="0"/>
              <a:t>Dictionary : </a:t>
            </a:r>
            <a:r>
              <a:rPr lang="en-IN" dirty="0">
                <a:hlinkClick r:id="rId7"/>
              </a:rPr>
              <a:t>https://github.com/petermr/openVirus/wiki/Dictionary:-Non--pharmaceutical-Interventions</a:t>
            </a:r>
            <a:endParaRPr lang="en-IN" dirty="0"/>
          </a:p>
          <a:p>
            <a:endParaRPr lang="en-IN" dirty="0"/>
          </a:p>
          <a:p>
            <a:pPr marL="0" indent="0">
              <a:buNone/>
            </a:pPr>
            <a:r>
              <a:rPr lang="en-IN" b="1" dirty="0"/>
              <a:t> Viral epidemics and viruses</a:t>
            </a:r>
          </a:p>
          <a:p>
            <a:r>
              <a:rPr lang="en-IN" dirty="0"/>
              <a:t>Details : https://github.com/petermr/openVirus/wiki/miniproject:-viral-epidemics-and-viruses</a:t>
            </a:r>
          </a:p>
          <a:p>
            <a:r>
              <a:rPr lang="en-IN" dirty="0"/>
              <a:t>Dictionary : </a:t>
            </a:r>
            <a:r>
              <a:rPr lang="en-IN" dirty="0">
                <a:hlinkClick r:id="rId8"/>
              </a:rPr>
              <a:t>https://github.com/petermr/openVirus/wiki/Dictionary:-Viruses</a:t>
            </a:r>
            <a:endParaRPr lang="en-IN" dirty="0"/>
          </a:p>
          <a:p>
            <a:endParaRPr lang="en-IN" dirty="0"/>
          </a:p>
          <a:p>
            <a:pPr marL="0" indent="0">
              <a:buNone/>
            </a:pPr>
            <a:r>
              <a:rPr lang="en-IN" b="1" dirty="0"/>
              <a:t>Viral epidemics and zoonosis</a:t>
            </a:r>
          </a:p>
          <a:p>
            <a:r>
              <a:rPr lang="en-IN" dirty="0"/>
              <a:t>Details : https://github.com/petermr/openVirus/wiki/miniproject:-viral-epidemics-and-zoonoses</a:t>
            </a:r>
          </a:p>
          <a:p>
            <a:r>
              <a:rPr lang="en-IN" dirty="0"/>
              <a:t>Dictionary : </a:t>
            </a:r>
            <a:r>
              <a:rPr lang="en-IN" dirty="0">
                <a:hlinkClick r:id="rId9"/>
              </a:rPr>
              <a:t>https://github.com/petermr/openVirus/wiki/Dictionary:-Zoonosis</a:t>
            </a:r>
            <a:endParaRPr lang="en-IN" dirty="0"/>
          </a:p>
          <a:p>
            <a:endParaRPr lang="en-IN" dirty="0"/>
          </a:p>
          <a:p>
            <a:pPr marL="0" indent="0">
              <a:buNone/>
            </a:pPr>
            <a:r>
              <a:rPr lang="en-IN" b="1" dirty="0"/>
              <a:t>Testing and tracing in viral epidemics</a:t>
            </a:r>
          </a:p>
          <a:p>
            <a:r>
              <a:rPr lang="en-IN" dirty="0"/>
              <a:t>Details : https://github.com/petermr/openVirus/wiki/MiniProject:Testing-and-tracing-in-viral-epidemics</a:t>
            </a:r>
          </a:p>
          <a:p>
            <a:r>
              <a:rPr lang="en-IN" dirty="0"/>
              <a:t>Dictionary : </a:t>
            </a:r>
            <a:r>
              <a:rPr lang="en-IN" dirty="0">
                <a:hlinkClick r:id="rId10"/>
              </a:rPr>
              <a:t>https://github.com/petermr/openVirus/wiki/Dictionary:-Testing-and-Tracing</a:t>
            </a:r>
            <a:endParaRPr lang="en-IN" dirty="0"/>
          </a:p>
          <a:p>
            <a:endParaRPr lang="en-IN" dirty="0"/>
          </a:p>
        </p:txBody>
      </p:sp>
      <p:sp>
        <p:nvSpPr>
          <p:cNvPr id="48" name="TextBox 47">
            <a:extLst>
              <a:ext uri="{FF2B5EF4-FFF2-40B4-BE49-F238E27FC236}">
                <a16:creationId xmlns:a16="http://schemas.microsoft.com/office/drawing/2014/main" id="{B300F088-C62E-4C7F-969B-E9C89A95BA36}"/>
              </a:ext>
            </a:extLst>
          </p:cNvPr>
          <p:cNvSpPr txBox="1"/>
          <p:nvPr/>
        </p:nvSpPr>
        <p:spPr>
          <a:xfrm>
            <a:off x="4253219" y="80987"/>
            <a:ext cx="7420932" cy="923330"/>
          </a:xfrm>
          <a:prstGeom prst="rect">
            <a:avLst/>
          </a:prstGeom>
          <a:noFill/>
        </p:spPr>
        <p:txBody>
          <a:bodyPr wrap="square">
            <a:spAutoFit/>
          </a:bodyPr>
          <a:lstStyle/>
          <a:p>
            <a:pPr marL="0" indent="0">
              <a:buNone/>
            </a:pPr>
            <a:r>
              <a:rPr lang="en-IN" sz="2000" b="1" dirty="0"/>
              <a:t>GITHUB Repository: </a:t>
            </a:r>
            <a:r>
              <a:rPr lang="en-IN" dirty="0">
                <a:hlinkClick r:id="rId11"/>
              </a:rPr>
              <a:t>https://github.com/petermr/openVirus</a:t>
            </a:r>
            <a:endParaRPr lang="en-IN" sz="2000" dirty="0"/>
          </a:p>
          <a:p>
            <a:pPr marL="0" indent="0">
              <a:buNone/>
            </a:pPr>
            <a:r>
              <a:rPr lang="en-IN" b="1" dirty="0"/>
              <a:t>Presentations/Videos : </a:t>
            </a:r>
            <a:r>
              <a:rPr lang="en-IN" sz="1600" dirty="0">
                <a:hlinkClick r:id="rId12"/>
              </a:rPr>
              <a:t>https://www.youtube.com/watch?v=XiTngk-POm8</a:t>
            </a:r>
            <a:endParaRPr lang="en-IN" sz="1600" dirty="0"/>
          </a:p>
          <a:p>
            <a:pPr marL="0" indent="0">
              <a:buNone/>
            </a:pPr>
            <a:r>
              <a:rPr lang="en-IN" sz="1600" dirty="0"/>
              <a:t>                                                </a:t>
            </a:r>
            <a:r>
              <a:rPr lang="en-IN" sz="1600" dirty="0">
                <a:hlinkClick r:id="rId13"/>
              </a:rPr>
              <a:t>https://youtu.be/AXmqMMGiZUw</a:t>
            </a:r>
            <a:r>
              <a:rPr lang="en-IN" sz="1600" dirty="0"/>
              <a:t> </a:t>
            </a:r>
          </a:p>
        </p:txBody>
      </p:sp>
      <p:pic>
        <p:nvPicPr>
          <p:cNvPr id="17" name="Picture 2" descr="cc logo">
            <a:extLst>
              <a:ext uri="{FF2B5EF4-FFF2-40B4-BE49-F238E27FC236}">
                <a16:creationId xmlns:a16="http://schemas.microsoft.com/office/drawing/2014/main" id="{71F5D718-0943-412B-9C4D-001BF5880666}"/>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59391"/>
            <a:ext cx="259281" cy="259281"/>
          </a:xfrm>
          <a:prstGeom prst="ellipse">
            <a:avLst/>
          </a:prstGeom>
          <a:solidFill>
            <a:schemeClr val="bg1"/>
          </a:solidFill>
        </p:spPr>
      </p:pic>
      <p:pic>
        <p:nvPicPr>
          <p:cNvPr id="19" name="Picture 18">
            <a:extLst>
              <a:ext uri="{FF2B5EF4-FFF2-40B4-BE49-F238E27FC236}">
                <a16:creationId xmlns:a16="http://schemas.microsoft.com/office/drawing/2014/main" id="{11303BA4-D6EA-4662-BFD2-12921EB10C81}"/>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55630"/>
            <a:ext cx="259281" cy="259281"/>
          </a:xfrm>
          <a:prstGeom prst="ellipse">
            <a:avLst/>
          </a:prstGeom>
          <a:solidFill>
            <a:schemeClr val="bg1"/>
          </a:solidFill>
        </p:spPr>
      </p:pic>
      <p:pic>
        <p:nvPicPr>
          <p:cNvPr id="6" name="Picture 5">
            <a:extLst>
              <a:ext uri="{FF2B5EF4-FFF2-40B4-BE49-F238E27FC236}">
                <a16:creationId xmlns:a16="http://schemas.microsoft.com/office/drawing/2014/main" id="{6D6608B1-E58D-46AD-BE83-D8DBDF4EFF2E}"/>
              </a:ext>
            </a:extLst>
          </p:cNvPr>
          <p:cNvPicPr>
            <a:picLocks noChangeAspect="1"/>
          </p:cNvPicPr>
          <p:nvPr/>
        </p:nvPicPr>
        <p:blipFill>
          <a:blip r:embed="rId18"/>
          <a:stretch>
            <a:fillRect/>
          </a:stretch>
        </p:blipFill>
        <p:spPr>
          <a:xfrm>
            <a:off x="10001596" y="6388154"/>
            <a:ext cx="1638442" cy="426757"/>
          </a:xfrm>
          <a:prstGeom prst="rect">
            <a:avLst/>
          </a:prstGeom>
        </p:spPr>
      </p:pic>
      <p:sp>
        <p:nvSpPr>
          <p:cNvPr id="14" name="TextBox 13">
            <a:extLst>
              <a:ext uri="{FF2B5EF4-FFF2-40B4-BE49-F238E27FC236}">
                <a16:creationId xmlns:a16="http://schemas.microsoft.com/office/drawing/2014/main" id="{CBAC00D9-9B35-4F21-8888-3F03F613DA1F}"/>
              </a:ext>
            </a:extLst>
          </p:cNvPr>
          <p:cNvSpPr txBox="1"/>
          <p:nvPr/>
        </p:nvSpPr>
        <p:spPr>
          <a:xfrm>
            <a:off x="561030" y="6601532"/>
            <a:ext cx="6097656" cy="23083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900" b="0" i="0" dirty="0">
                <a:solidFill>
                  <a:srgbClr val="1D1C1D"/>
                </a:solidFill>
                <a:effectLst/>
                <a:latin typeface="Slack-Lato"/>
              </a:rPr>
              <a:t>Some images </a:t>
            </a:r>
            <a:r>
              <a:rPr lang="en-IN" sz="900" b="0" i="0" dirty="0" err="1">
                <a:solidFill>
                  <a:srgbClr val="1D1C1D"/>
                </a:solidFill>
                <a:effectLst/>
                <a:latin typeface="Slack-Lato"/>
              </a:rPr>
              <a:t>Pixabay</a:t>
            </a:r>
            <a:endParaRPr lang="en-IN" sz="900" dirty="0"/>
          </a:p>
        </p:txBody>
      </p:sp>
      <p:pic>
        <p:nvPicPr>
          <p:cNvPr id="3" name="Picture 2">
            <a:extLst>
              <a:ext uri="{FF2B5EF4-FFF2-40B4-BE49-F238E27FC236}">
                <a16:creationId xmlns:a16="http://schemas.microsoft.com/office/drawing/2014/main" id="{B2D425F3-C1B1-4459-A91B-E256FDE27195}"/>
              </a:ext>
            </a:extLst>
          </p:cNvPr>
          <p:cNvPicPr>
            <a:picLocks noChangeAspect="1"/>
          </p:cNvPicPr>
          <p:nvPr/>
        </p:nvPicPr>
        <p:blipFill>
          <a:blip r:embed="rId19"/>
          <a:stretch>
            <a:fillRect/>
          </a:stretch>
        </p:blipFill>
        <p:spPr>
          <a:xfrm>
            <a:off x="11734443" y="15110"/>
            <a:ext cx="472547" cy="6858000"/>
          </a:xfrm>
          <a:prstGeom prst="rect">
            <a:avLst/>
          </a:prstGeom>
        </p:spPr>
      </p:pic>
    </p:spTree>
    <p:extLst>
      <p:ext uri="{BB962C8B-B14F-4D97-AF65-F5344CB8AC3E}">
        <p14:creationId xmlns:p14="http://schemas.microsoft.com/office/powerpoint/2010/main" val="31253885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E6ABBAF6-D6CB-4AA6-83B6-EF40EE93CB16}"/>
              </a:ext>
            </a:extLst>
          </p:cNvPr>
          <p:cNvSpPr txBox="1">
            <a:spLocks/>
          </p:cNvSpPr>
          <p:nvPr/>
        </p:nvSpPr>
        <p:spPr>
          <a:xfrm>
            <a:off x="0" y="272016"/>
            <a:ext cx="11699225" cy="8331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latin typeface="+mn-lt"/>
                <a:cs typeface="Arial" panose="020B0604020202020204" pitchFamily="34" charset="0"/>
              </a:rPr>
              <a:t>Our Inspiration </a:t>
            </a:r>
            <a:endParaRPr lang="en-IN" sz="4000" b="1" dirty="0">
              <a:latin typeface="+mn-lt"/>
              <a:cs typeface="Arial" panose="020B0604020202020204" pitchFamily="34" charset="0"/>
            </a:endParaRPr>
          </a:p>
        </p:txBody>
      </p:sp>
      <p:sp>
        <p:nvSpPr>
          <p:cNvPr id="35" name="TextBox 34">
            <a:extLst>
              <a:ext uri="{FF2B5EF4-FFF2-40B4-BE49-F238E27FC236}">
                <a16:creationId xmlns:a16="http://schemas.microsoft.com/office/drawing/2014/main" id="{51FCE474-6A9C-4ED3-86E4-80F9A28FD65A}"/>
              </a:ext>
            </a:extLst>
          </p:cNvPr>
          <p:cNvSpPr txBox="1"/>
          <p:nvPr/>
        </p:nvSpPr>
        <p:spPr>
          <a:xfrm>
            <a:off x="736034" y="1548015"/>
            <a:ext cx="6387726" cy="2308324"/>
          </a:xfrm>
          <a:prstGeom prst="rect">
            <a:avLst/>
          </a:prstGeom>
          <a:noFill/>
        </p:spPr>
        <p:txBody>
          <a:bodyPr wrap="square">
            <a:spAutoFit/>
          </a:bodyPr>
          <a:lstStyle/>
          <a:p>
            <a:pPr marL="342900" indent="-342900" algn="just">
              <a:buFont typeface="Arial" panose="020B0604020202020204" pitchFamily="34" charset="0"/>
              <a:buChar char="•"/>
            </a:pPr>
            <a:r>
              <a:rPr lang="en-US" sz="2400" i="0" dirty="0">
                <a:solidFill>
                  <a:srgbClr val="12286F"/>
                </a:solidFill>
                <a:effectLst/>
                <a:latin typeface="Arial" panose="020B0604020202020204" pitchFamily="34" charset="0"/>
              </a:rPr>
              <a:t>Repositories are for everyone everywhere</a:t>
            </a:r>
          </a:p>
          <a:p>
            <a:pPr marL="342900" indent="-342900" algn="just">
              <a:buFont typeface="Arial" panose="020B0604020202020204" pitchFamily="34" charset="0"/>
              <a:buChar char="•"/>
            </a:pPr>
            <a:endParaRPr lang="en-US" sz="2400" i="0" dirty="0">
              <a:solidFill>
                <a:srgbClr val="12286F"/>
              </a:solidFill>
              <a:effectLst/>
              <a:latin typeface="Arial" panose="020B0604020202020204" pitchFamily="34" charset="0"/>
            </a:endParaRPr>
          </a:p>
          <a:p>
            <a:pPr marL="342900" indent="-342900" algn="just">
              <a:buFont typeface="Arial" panose="020B0604020202020204" pitchFamily="34" charset="0"/>
              <a:buChar char="•"/>
            </a:pPr>
            <a:r>
              <a:rPr lang="en-US" sz="2400" dirty="0">
                <a:solidFill>
                  <a:srgbClr val="12286F"/>
                </a:solidFill>
                <a:latin typeface="Arial" panose="020B0604020202020204" pitchFamily="34" charset="0"/>
              </a:rPr>
              <a:t>Save the time of the reader</a:t>
            </a:r>
          </a:p>
          <a:p>
            <a:pPr marL="342900" indent="-342900" algn="just">
              <a:buFont typeface="Arial" panose="020B0604020202020204" pitchFamily="34" charset="0"/>
              <a:buChar char="•"/>
            </a:pPr>
            <a:endParaRPr lang="en-US" sz="2400" dirty="0">
              <a:solidFill>
                <a:srgbClr val="12286F"/>
              </a:solidFill>
              <a:latin typeface="Arial" panose="020B0604020202020204" pitchFamily="34" charset="0"/>
            </a:endParaRPr>
          </a:p>
          <a:p>
            <a:pPr marL="342900" indent="-342900" algn="just">
              <a:buFont typeface="Arial" panose="020B0604020202020204" pitchFamily="34" charset="0"/>
              <a:buChar char="•"/>
            </a:pPr>
            <a:r>
              <a:rPr lang="en-US" sz="2400" dirty="0">
                <a:solidFill>
                  <a:srgbClr val="12286F"/>
                </a:solidFill>
                <a:latin typeface="Arial" panose="020B0604020202020204" pitchFamily="34" charset="0"/>
              </a:rPr>
              <a:t>The repository system is a growing communal organism</a:t>
            </a:r>
          </a:p>
        </p:txBody>
      </p:sp>
      <p:sp>
        <p:nvSpPr>
          <p:cNvPr id="49" name="TextBox 48">
            <a:extLst>
              <a:ext uri="{FF2B5EF4-FFF2-40B4-BE49-F238E27FC236}">
                <a16:creationId xmlns:a16="http://schemas.microsoft.com/office/drawing/2014/main" id="{88B3BA44-BF67-4E3A-B340-A358D445BABF}"/>
              </a:ext>
            </a:extLst>
          </p:cNvPr>
          <p:cNvSpPr txBox="1"/>
          <p:nvPr/>
        </p:nvSpPr>
        <p:spPr>
          <a:xfrm>
            <a:off x="579122" y="6519446"/>
            <a:ext cx="11120106" cy="338554"/>
          </a:xfrm>
          <a:prstGeom prst="rect">
            <a:avLst/>
          </a:prstGeom>
          <a:noFill/>
        </p:spPr>
        <p:txBody>
          <a:bodyPr wrap="square">
            <a:spAutoFit/>
          </a:bodyPr>
          <a:lstStyle/>
          <a:p>
            <a:r>
              <a:rPr lang="en-US" sz="800" dirty="0"/>
              <a:t>Credits:  India Post, Government of India - [1], GODL-India, </a:t>
            </a:r>
            <a:r>
              <a:rPr lang="en-US" sz="800" dirty="0">
                <a:hlinkClick r:id="rId3"/>
              </a:rPr>
              <a:t>https://commons.wikimedia.org/w/index.php?curid=74877762</a:t>
            </a:r>
            <a:r>
              <a:rPr lang="en-US" sz="800" dirty="0"/>
              <a:t>; By </a:t>
            </a:r>
            <a:r>
              <a:rPr lang="en-US" sz="800" dirty="0" err="1"/>
              <a:t>Gennadi</a:t>
            </a:r>
            <a:r>
              <a:rPr lang="en-US" sz="800" dirty="0"/>
              <a:t> </a:t>
            </a:r>
            <a:r>
              <a:rPr lang="en-US" sz="800" dirty="0" err="1"/>
              <a:t>Blindmann</a:t>
            </a:r>
            <a:r>
              <a:rPr lang="en-US" sz="800" dirty="0"/>
              <a:t> (gblindmann@hotmail.com) - Photo, http://www.multi-touch-solution.com/, Public Domain, </a:t>
            </a:r>
            <a:r>
              <a:rPr lang="en-US" sz="800" dirty="0">
                <a:hlinkClick r:id="rId4"/>
              </a:rPr>
              <a:t>https://commons.wikimedia.org/w/index.php?curid=12145131</a:t>
            </a:r>
            <a:r>
              <a:rPr lang="en-US" sz="800" dirty="0"/>
              <a:t>; </a:t>
            </a:r>
            <a:r>
              <a:rPr lang="en-US" sz="800" dirty="0" err="1"/>
              <a:t>hudsoncrafted</a:t>
            </a:r>
            <a:r>
              <a:rPr lang="en-US" sz="800" dirty="0"/>
              <a:t>, </a:t>
            </a:r>
            <a:r>
              <a:rPr lang="en-US" sz="800" dirty="0" err="1"/>
              <a:t>Pixabay</a:t>
            </a:r>
            <a:endParaRPr lang="en-IN" sz="800" dirty="0"/>
          </a:p>
        </p:txBody>
      </p:sp>
      <p:pic>
        <p:nvPicPr>
          <p:cNvPr id="48" name="Picture 2" descr="cc logo">
            <a:extLst>
              <a:ext uri="{FF2B5EF4-FFF2-40B4-BE49-F238E27FC236}">
                <a16:creationId xmlns:a16="http://schemas.microsoft.com/office/drawing/2014/main" id="{AFCD8EE4-7D02-4A34-9516-8DAAFE96761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59391"/>
            <a:ext cx="259281" cy="259281"/>
          </a:xfrm>
          <a:prstGeom prst="ellipse">
            <a:avLst/>
          </a:prstGeom>
          <a:solidFill>
            <a:schemeClr val="bg1"/>
          </a:solidFill>
        </p:spPr>
      </p:pic>
      <p:pic>
        <p:nvPicPr>
          <p:cNvPr id="51" name="Picture 50">
            <a:extLst>
              <a:ext uri="{FF2B5EF4-FFF2-40B4-BE49-F238E27FC236}">
                <a16:creationId xmlns:a16="http://schemas.microsoft.com/office/drawing/2014/main" id="{42124672-5960-4D8C-93A6-CF6EBBF0B2BB}"/>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55630"/>
            <a:ext cx="259281" cy="259281"/>
          </a:xfrm>
          <a:prstGeom prst="ellipse">
            <a:avLst/>
          </a:prstGeom>
          <a:solidFill>
            <a:schemeClr val="bg1"/>
          </a:solidFill>
        </p:spPr>
      </p:pic>
      <p:pic>
        <p:nvPicPr>
          <p:cNvPr id="7" name="Picture 6">
            <a:extLst>
              <a:ext uri="{FF2B5EF4-FFF2-40B4-BE49-F238E27FC236}">
                <a16:creationId xmlns:a16="http://schemas.microsoft.com/office/drawing/2014/main" id="{898B360B-E198-454A-8582-6C035EA8F9CE}"/>
              </a:ext>
            </a:extLst>
          </p:cNvPr>
          <p:cNvPicPr>
            <a:picLocks noChangeAspect="1"/>
          </p:cNvPicPr>
          <p:nvPr/>
        </p:nvPicPr>
        <p:blipFill>
          <a:blip r:embed="rId9"/>
          <a:stretch>
            <a:fillRect/>
          </a:stretch>
        </p:blipFill>
        <p:spPr>
          <a:xfrm>
            <a:off x="7993638" y="688587"/>
            <a:ext cx="2981202" cy="3060457"/>
          </a:xfrm>
          <a:prstGeom prst="rect">
            <a:avLst/>
          </a:prstGeom>
        </p:spPr>
      </p:pic>
      <p:pic>
        <p:nvPicPr>
          <p:cNvPr id="4" name="Picture 3">
            <a:extLst>
              <a:ext uri="{FF2B5EF4-FFF2-40B4-BE49-F238E27FC236}">
                <a16:creationId xmlns:a16="http://schemas.microsoft.com/office/drawing/2014/main" id="{7D5ED158-A433-417A-AE9F-29327B9E0E16}"/>
              </a:ext>
            </a:extLst>
          </p:cNvPr>
          <p:cNvPicPr>
            <a:picLocks noChangeAspect="1"/>
          </p:cNvPicPr>
          <p:nvPr/>
        </p:nvPicPr>
        <p:blipFill>
          <a:blip r:embed="rId10"/>
          <a:stretch>
            <a:fillRect/>
          </a:stretch>
        </p:blipFill>
        <p:spPr>
          <a:xfrm>
            <a:off x="579122" y="4275856"/>
            <a:ext cx="11053006" cy="1609483"/>
          </a:xfrm>
          <a:prstGeom prst="rect">
            <a:avLst/>
          </a:prstGeom>
        </p:spPr>
      </p:pic>
      <p:pic>
        <p:nvPicPr>
          <p:cNvPr id="3" name="Picture 2">
            <a:extLst>
              <a:ext uri="{FF2B5EF4-FFF2-40B4-BE49-F238E27FC236}">
                <a16:creationId xmlns:a16="http://schemas.microsoft.com/office/drawing/2014/main" id="{D68B64A0-ACA6-47A8-89C1-B3F01C7EA5F8}"/>
              </a:ext>
            </a:extLst>
          </p:cNvPr>
          <p:cNvPicPr>
            <a:picLocks noChangeAspect="1"/>
          </p:cNvPicPr>
          <p:nvPr/>
        </p:nvPicPr>
        <p:blipFill>
          <a:blip r:embed="rId11"/>
          <a:stretch>
            <a:fillRect/>
          </a:stretch>
        </p:blipFill>
        <p:spPr>
          <a:xfrm>
            <a:off x="11699225" y="34723"/>
            <a:ext cx="472547" cy="6858000"/>
          </a:xfrm>
          <a:prstGeom prst="rect">
            <a:avLst/>
          </a:prstGeom>
        </p:spPr>
      </p:pic>
    </p:spTree>
    <p:extLst>
      <p:ext uri="{BB962C8B-B14F-4D97-AF65-F5344CB8AC3E}">
        <p14:creationId xmlns:p14="http://schemas.microsoft.com/office/powerpoint/2010/main" val="2360836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941601B-CD55-44FC-8DA8-6BE95AE355AC}"/>
              </a:ext>
            </a:extLst>
          </p:cNvPr>
          <p:cNvSpPr txBox="1">
            <a:spLocks/>
          </p:cNvSpPr>
          <p:nvPr/>
        </p:nvSpPr>
        <p:spPr>
          <a:xfrm>
            <a:off x="338050" y="1110249"/>
            <a:ext cx="5876838" cy="30979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60000"/>
              </a:lnSpc>
            </a:pPr>
            <a:r>
              <a:rPr lang="en-US" sz="2400" b="1" dirty="0">
                <a:solidFill>
                  <a:srgbClr val="C00000"/>
                </a:solidFill>
                <a:cs typeface="Times New Roman" panose="02020603050405020304" pitchFamily="18" charset="0"/>
              </a:rPr>
              <a:t>8.5 million </a:t>
            </a:r>
            <a:r>
              <a:rPr lang="en-US" sz="2400" dirty="0">
                <a:cs typeface="Times New Roman" panose="02020603050405020304" pitchFamily="18" charset="0"/>
              </a:rPr>
              <a:t>papers</a:t>
            </a:r>
          </a:p>
          <a:p>
            <a:pPr>
              <a:lnSpc>
                <a:spcPct val="160000"/>
              </a:lnSpc>
            </a:pPr>
            <a:r>
              <a:rPr lang="en-US" sz="2400" dirty="0">
                <a:cs typeface="Times New Roman" panose="02020603050405020304" pitchFamily="18" charset="0"/>
              </a:rPr>
              <a:t>Biomedical field: </a:t>
            </a:r>
            <a:r>
              <a:rPr lang="en-US" sz="2400" dirty="0">
                <a:cs typeface="Times New Roman" panose="02020603050405020304" pitchFamily="18" charset="0"/>
                <a:sym typeface="Wingdings" panose="05000000000000000000" pitchFamily="2" charset="2"/>
              </a:rPr>
              <a:t> </a:t>
            </a:r>
            <a:r>
              <a:rPr lang="en-US" sz="2400" b="1" dirty="0">
                <a:solidFill>
                  <a:srgbClr val="C00000"/>
                </a:solidFill>
                <a:cs typeface="Times New Roman" panose="02020603050405020304" pitchFamily="18" charset="0"/>
                <a:sym typeface="Wingdings" panose="05000000000000000000" pitchFamily="2" charset="2"/>
              </a:rPr>
              <a:t>&gt;</a:t>
            </a:r>
            <a:r>
              <a:rPr lang="en-US" sz="2400" b="1" dirty="0">
                <a:solidFill>
                  <a:srgbClr val="C00000"/>
                </a:solidFill>
                <a:cs typeface="Times New Roman" panose="02020603050405020304" pitchFamily="18" charset="0"/>
              </a:rPr>
              <a:t>1million</a:t>
            </a:r>
            <a:r>
              <a:rPr lang="en-US" sz="2400" dirty="0">
                <a:cs typeface="Times New Roman" panose="02020603050405020304" pitchFamily="18" charset="0"/>
              </a:rPr>
              <a:t>/year (PubMed) </a:t>
            </a:r>
            <a:r>
              <a:rPr lang="en-US" sz="2400" dirty="0">
                <a:cs typeface="Times New Roman" panose="02020603050405020304" pitchFamily="18" charset="0"/>
                <a:sym typeface="Wingdings" panose="05000000000000000000" pitchFamily="2" charset="2"/>
              </a:rPr>
              <a:t></a:t>
            </a:r>
            <a:r>
              <a:rPr lang="en-US" sz="2400" dirty="0">
                <a:cs typeface="Times New Roman" panose="02020603050405020304" pitchFamily="18" charset="0"/>
              </a:rPr>
              <a:t> </a:t>
            </a:r>
            <a:r>
              <a:rPr lang="en-US" b="1" dirty="0">
                <a:solidFill>
                  <a:srgbClr val="C00000"/>
                </a:solidFill>
                <a:cs typeface="Times New Roman" panose="02020603050405020304" pitchFamily="18" charset="0"/>
              </a:rPr>
              <a:t>2 </a:t>
            </a:r>
            <a:r>
              <a:rPr lang="en-US" dirty="0">
                <a:cs typeface="Times New Roman" panose="02020603050405020304" pitchFamily="18" charset="0"/>
              </a:rPr>
              <a:t>/min</a:t>
            </a:r>
          </a:p>
          <a:p>
            <a:pPr>
              <a:lnSpc>
                <a:spcPct val="160000"/>
              </a:lnSpc>
            </a:pPr>
            <a:r>
              <a:rPr lang="en-US" sz="2400" dirty="0">
                <a:cs typeface="Times New Roman" panose="02020603050405020304" pitchFamily="18" charset="0"/>
              </a:rPr>
              <a:t>Increasing</a:t>
            </a:r>
            <a:r>
              <a:rPr lang="en-US" sz="2400" b="1" dirty="0">
                <a:solidFill>
                  <a:srgbClr val="C00000"/>
                </a:solidFill>
                <a:cs typeface="Times New Roman" panose="02020603050405020304" pitchFamily="18" charset="0"/>
              </a:rPr>
              <a:t> </a:t>
            </a:r>
            <a:r>
              <a:rPr lang="en-US" sz="2400" dirty="0">
                <a:cs typeface="Times New Roman" panose="02020603050405020304" pitchFamily="18" charset="0"/>
              </a:rPr>
              <a:t>@ </a:t>
            </a:r>
            <a:r>
              <a:rPr lang="en-US" sz="2400" b="1" dirty="0">
                <a:solidFill>
                  <a:srgbClr val="C00000"/>
                </a:solidFill>
                <a:cs typeface="Times New Roman" panose="02020603050405020304" pitchFamily="18" charset="0"/>
              </a:rPr>
              <a:t>8–9% </a:t>
            </a:r>
            <a:r>
              <a:rPr lang="en-US" sz="2400" dirty="0">
                <a:cs typeface="Times New Roman" panose="02020603050405020304" pitchFamily="18" charset="0"/>
              </a:rPr>
              <a:t>/year </a:t>
            </a:r>
          </a:p>
        </p:txBody>
      </p:sp>
      <p:sp>
        <p:nvSpPr>
          <p:cNvPr id="5" name="TextBox 4">
            <a:extLst>
              <a:ext uri="{FF2B5EF4-FFF2-40B4-BE49-F238E27FC236}">
                <a16:creationId xmlns:a16="http://schemas.microsoft.com/office/drawing/2014/main" id="{AB12A7F7-AC56-4DCA-9A74-69881F24D33C}"/>
              </a:ext>
            </a:extLst>
          </p:cNvPr>
          <p:cNvSpPr txBox="1"/>
          <p:nvPr/>
        </p:nvSpPr>
        <p:spPr>
          <a:xfrm>
            <a:off x="361199" y="175401"/>
            <a:ext cx="11219543" cy="769441"/>
          </a:xfrm>
          <a:prstGeom prst="rect">
            <a:avLst/>
          </a:prstGeom>
          <a:noFill/>
        </p:spPr>
        <p:txBody>
          <a:bodyPr wrap="square" rtlCol="0">
            <a:spAutoFit/>
          </a:bodyPr>
          <a:lstStyle/>
          <a:p>
            <a:pPr algn="ctr"/>
            <a:r>
              <a:rPr lang="en-US" sz="4400" b="1" dirty="0">
                <a:ea typeface="+mj-ea"/>
                <a:cs typeface="Arial" panose="020B0604020202020204" pitchFamily="34" charset="0"/>
              </a:rPr>
              <a:t>Scientific Open Access</a:t>
            </a:r>
            <a:endParaRPr lang="en-IN" sz="4400" b="1" dirty="0">
              <a:ea typeface="+mj-ea"/>
              <a:cs typeface="Arial" panose="020B0604020202020204" pitchFamily="34" charset="0"/>
            </a:endParaRPr>
          </a:p>
        </p:txBody>
      </p:sp>
      <p:sp>
        <p:nvSpPr>
          <p:cNvPr id="13" name="TextBox 12">
            <a:extLst>
              <a:ext uri="{FF2B5EF4-FFF2-40B4-BE49-F238E27FC236}">
                <a16:creationId xmlns:a16="http://schemas.microsoft.com/office/drawing/2014/main" id="{33A01C27-0008-4FB8-9F13-8DA9BCC16A4B}"/>
              </a:ext>
            </a:extLst>
          </p:cNvPr>
          <p:cNvSpPr txBox="1"/>
          <p:nvPr/>
        </p:nvSpPr>
        <p:spPr>
          <a:xfrm>
            <a:off x="6223821" y="2321138"/>
            <a:ext cx="5347987" cy="1143070"/>
          </a:xfrm>
          <a:prstGeom prst="rect">
            <a:avLst/>
          </a:prstGeom>
          <a:solidFill>
            <a:schemeClr val="bg1">
              <a:lumMod val="95000"/>
            </a:schemeClr>
          </a:solidFill>
        </p:spPr>
        <p:txBody>
          <a:bodyPr wrap="square">
            <a:spAutoFit/>
          </a:bodyPr>
          <a:lstStyle/>
          <a:p>
            <a:pPr marL="342900" indent="-342900" algn="just">
              <a:lnSpc>
                <a:spcPct val="150000"/>
              </a:lnSpc>
              <a:buFont typeface="Arial" panose="020B0604020202020204" pitchFamily="34" charset="0"/>
              <a:buChar char="•"/>
            </a:pPr>
            <a:r>
              <a:rPr lang="en-US" sz="2400" dirty="0" err="1">
                <a:cs typeface="Times New Roman" panose="02020603050405020304" pitchFamily="18" charset="0"/>
              </a:rPr>
              <a:t>bioRxiv</a:t>
            </a:r>
            <a:r>
              <a:rPr lang="en-US" sz="2400" dirty="0">
                <a:cs typeface="Times New Roman" panose="02020603050405020304" pitchFamily="18" charset="0"/>
              </a:rPr>
              <a:t> and </a:t>
            </a:r>
            <a:r>
              <a:rPr lang="en-US" sz="2400" dirty="0" err="1">
                <a:cs typeface="Times New Roman" panose="02020603050405020304" pitchFamily="18" charset="0"/>
              </a:rPr>
              <a:t>medRxiv</a:t>
            </a:r>
            <a:r>
              <a:rPr lang="en-US" sz="2400" dirty="0">
                <a:cs typeface="Times New Roman" panose="02020603050405020304" pitchFamily="18" charset="0"/>
              </a:rPr>
              <a:t>:</a:t>
            </a:r>
            <a:r>
              <a:rPr lang="en-US" sz="2400" dirty="0">
                <a:cs typeface="Times New Roman" panose="02020603050405020304" pitchFamily="18" charset="0"/>
                <a:sym typeface="Wingdings" panose="05000000000000000000" pitchFamily="2" charset="2"/>
              </a:rPr>
              <a:t> </a:t>
            </a:r>
            <a:r>
              <a:rPr lang="en-US" sz="2400" b="1" dirty="0">
                <a:cs typeface="Times New Roman" panose="02020603050405020304" pitchFamily="18" charset="0"/>
              </a:rPr>
              <a:t>10 </a:t>
            </a:r>
            <a:r>
              <a:rPr lang="en-US" sz="2400" dirty="0">
                <a:cs typeface="Times New Roman" panose="02020603050405020304" pitchFamily="18" charset="0"/>
              </a:rPr>
              <a:t>/day </a:t>
            </a:r>
          </a:p>
          <a:p>
            <a:pPr marL="342900" indent="-342900" algn="just">
              <a:lnSpc>
                <a:spcPct val="150000"/>
              </a:lnSpc>
              <a:buFont typeface="Arial" panose="020B0604020202020204" pitchFamily="34" charset="0"/>
              <a:buChar char="•"/>
            </a:pPr>
            <a:r>
              <a:rPr lang="en-US" sz="2400" b="1" dirty="0">
                <a:cs typeface="Times New Roman" panose="02020603050405020304" pitchFamily="18" charset="0"/>
              </a:rPr>
              <a:t>&gt; 16,000 </a:t>
            </a:r>
            <a:r>
              <a:rPr lang="en-US" dirty="0"/>
              <a:t>– </a:t>
            </a:r>
            <a:r>
              <a:rPr lang="en-US" sz="2400" dirty="0">
                <a:cs typeface="Times New Roman" panose="02020603050405020304" pitchFamily="18" charset="0"/>
              </a:rPr>
              <a:t> 4 months since the 1</a:t>
            </a:r>
            <a:r>
              <a:rPr lang="en-US" sz="2400" baseline="30000" dirty="0">
                <a:cs typeface="Times New Roman" panose="02020603050405020304" pitchFamily="18" charset="0"/>
              </a:rPr>
              <a:t>st</a:t>
            </a:r>
            <a:r>
              <a:rPr lang="en-US" sz="2400" dirty="0">
                <a:cs typeface="Times New Roman" panose="02020603050405020304" pitchFamily="18" charset="0"/>
              </a:rPr>
              <a:t>  case</a:t>
            </a:r>
          </a:p>
        </p:txBody>
      </p:sp>
      <p:sp>
        <p:nvSpPr>
          <p:cNvPr id="21" name="TextBox 20">
            <a:extLst>
              <a:ext uri="{FF2B5EF4-FFF2-40B4-BE49-F238E27FC236}">
                <a16:creationId xmlns:a16="http://schemas.microsoft.com/office/drawing/2014/main" id="{098DD4F0-AE32-48C9-B2A7-012AAA31A1CE}"/>
              </a:ext>
            </a:extLst>
          </p:cNvPr>
          <p:cNvSpPr txBox="1"/>
          <p:nvPr/>
        </p:nvSpPr>
        <p:spPr>
          <a:xfrm>
            <a:off x="620197" y="6474850"/>
            <a:ext cx="11097001" cy="415498"/>
          </a:xfrm>
          <a:prstGeom prst="rect">
            <a:avLst/>
          </a:prstGeom>
          <a:noFill/>
        </p:spPr>
        <p:txBody>
          <a:bodyPr wrap="square">
            <a:spAutoFit/>
          </a:bodyPr>
          <a:lstStyle/>
          <a:p>
            <a:r>
              <a:rPr lang="en-IN" sz="1050" dirty="0">
                <a:latin typeface="Times New Roman" panose="02020603050405020304" pitchFamily="18" charset="0"/>
                <a:cs typeface="Times New Roman" panose="02020603050405020304" pitchFamily="18" charset="0"/>
              </a:rPr>
              <a:t>Anonymous.2018. </a:t>
            </a:r>
            <a:r>
              <a:rPr lang="en-US" sz="1050" dirty="0">
                <a:latin typeface="Times New Roman" panose="02020603050405020304" pitchFamily="18" charset="0"/>
                <a:cs typeface="Times New Roman" panose="02020603050405020304" pitchFamily="18" charset="0"/>
              </a:rPr>
              <a:t>Scopus makes millions of open access articles easily discoverable. </a:t>
            </a:r>
            <a:r>
              <a:rPr lang="en-US" sz="1050"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https://blog.scopus.com/posts/scopus-makes-millions-of-open-access-articles-easily-discoverable</a:t>
            </a:r>
            <a:r>
              <a:rPr lang="en-US" sz="1050" dirty="0">
                <a:latin typeface="Times New Roman" panose="02020603050405020304" pitchFamily="18" charset="0"/>
                <a:cs typeface="Times New Roman" panose="02020603050405020304" pitchFamily="18" charset="0"/>
              </a:rPr>
              <a:t>; </a:t>
            </a:r>
            <a:r>
              <a:rPr lang="en-IN" sz="1050" dirty="0">
                <a:latin typeface="Times New Roman" panose="02020603050405020304" pitchFamily="18" charset="0"/>
                <a:cs typeface="Times New Roman" panose="02020603050405020304" pitchFamily="18" charset="0"/>
              </a:rPr>
              <a:t> </a:t>
            </a:r>
            <a:r>
              <a:rPr lang="en-IN" sz="1050" dirty="0" err="1">
                <a:latin typeface="Times New Roman" panose="02020603050405020304" pitchFamily="18" charset="0"/>
                <a:cs typeface="Times New Roman" panose="02020603050405020304" pitchFamily="18" charset="0"/>
              </a:rPr>
              <a:t>Landhuis</a:t>
            </a:r>
            <a:r>
              <a:rPr lang="en-IN" sz="1050" dirty="0">
                <a:latin typeface="Times New Roman" panose="02020603050405020304" pitchFamily="18" charset="0"/>
                <a:cs typeface="Times New Roman" panose="02020603050405020304" pitchFamily="18" charset="0"/>
              </a:rPr>
              <a:t>, E., 2016. Scientific literature: Information overload.</a:t>
            </a:r>
            <a:r>
              <a:rPr lang="en-IN" sz="1050" u="none" strike="noStrike" dirty="0">
                <a:effectLst/>
                <a:latin typeface="Times New Roman" panose="02020603050405020304" pitchFamily="18" charset="0"/>
                <a:cs typeface="Times New Roman" panose="02020603050405020304" pitchFamily="18" charset="0"/>
              </a:rPr>
              <a:t> Nature.</a:t>
            </a:r>
            <a:r>
              <a:rPr lang="en-IN" sz="1050" dirty="0">
                <a:effectLst/>
                <a:latin typeface="Times New Roman" panose="02020603050405020304" pitchFamily="18" charset="0"/>
                <a:cs typeface="Times New Roman" panose="02020603050405020304" pitchFamily="18" charset="0"/>
              </a:rPr>
              <a:t> 535</a:t>
            </a:r>
            <a:r>
              <a:rPr lang="en-IN" sz="1050" dirty="0">
                <a:latin typeface="Times New Roman" panose="02020603050405020304" pitchFamily="18" charset="0"/>
                <a:cs typeface="Times New Roman" panose="02020603050405020304" pitchFamily="18" charset="0"/>
              </a:rPr>
              <a:t>: </a:t>
            </a:r>
            <a:r>
              <a:rPr lang="en-IN" sz="1050" dirty="0">
                <a:effectLst/>
                <a:latin typeface="Times New Roman" panose="02020603050405020304" pitchFamily="18" charset="0"/>
                <a:cs typeface="Times New Roman" panose="02020603050405020304" pitchFamily="18" charset="0"/>
              </a:rPr>
              <a:t>457–458; Fraser, N., Brierley</a:t>
            </a:r>
            <a:r>
              <a:rPr lang="en-IN" sz="1050" dirty="0">
                <a:latin typeface="Times New Roman" panose="02020603050405020304" pitchFamily="18" charset="0"/>
                <a:cs typeface="Times New Roman" panose="02020603050405020304" pitchFamily="18" charset="0"/>
              </a:rPr>
              <a:t>, L., </a:t>
            </a:r>
            <a:r>
              <a:rPr lang="en-IN" sz="1050" dirty="0">
                <a:effectLst/>
                <a:latin typeface="Times New Roman" panose="02020603050405020304" pitchFamily="18" charset="0"/>
                <a:cs typeface="Times New Roman" panose="02020603050405020304" pitchFamily="18" charset="0"/>
              </a:rPr>
              <a:t>Dey, G., Polka</a:t>
            </a:r>
            <a:r>
              <a:rPr lang="en-IN" sz="1050" dirty="0">
                <a:latin typeface="Times New Roman" panose="02020603050405020304" pitchFamily="18" charset="0"/>
                <a:cs typeface="Times New Roman" panose="02020603050405020304" pitchFamily="18" charset="0"/>
              </a:rPr>
              <a:t>, J. K., </a:t>
            </a:r>
            <a:r>
              <a:rPr lang="en-IN" sz="1050" dirty="0" err="1">
                <a:effectLst/>
                <a:latin typeface="Times New Roman" panose="02020603050405020304" pitchFamily="18" charset="0"/>
                <a:cs typeface="Times New Roman" panose="02020603050405020304" pitchFamily="18" charset="0"/>
              </a:rPr>
              <a:t>Pálfy</a:t>
            </a:r>
            <a:r>
              <a:rPr lang="en-IN" sz="1050" dirty="0">
                <a:effectLst/>
                <a:latin typeface="Times New Roman" panose="02020603050405020304" pitchFamily="18" charset="0"/>
                <a:cs typeface="Times New Roman" panose="02020603050405020304" pitchFamily="18" charset="0"/>
              </a:rPr>
              <a:t>, M., </a:t>
            </a:r>
            <a:r>
              <a:rPr lang="en-IN" sz="1050" dirty="0">
                <a:latin typeface="Times New Roman" panose="02020603050405020304" pitchFamily="18" charset="0"/>
                <a:cs typeface="Times New Roman" panose="02020603050405020304" pitchFamily="18" charset="0"/>
              </a:rPr>
              <a:t>Coates, J.A. 2020. </a:t>
            </a:r>
            <a:r>
              <a:rPr lang="en-IN" sz="1050" dirty="0" err="1">
                <a:effectLst/>
                <a:latin typeface="Times New Roman" panose="02020603050405020304" pitchFamily="18" charset="0"/>
                <a:cs typeface="Times New Roman" panose="02020603050405020304" pitchFamily="18" charset="0"/>
              </a:rPr>
              <a:t>bioRxiv</a:t>
            </a:r>
            <a:r>
              <a:rPr lang="en-IN" sz="1050" dirty="0">
                <a:effectLst/>
                <a:latin typeface="Times New Roman" panose="02020603050405020304" pitchFamily="18" charset="0"/>
                <a:cs typeface="Times New Roman" panose="02020603050405020304" pitchFamily="18" charset="0"/>
              </a:rPr>
              <a:t> 2020.05.22.111294;  10.1101/2020.05.22.111294</a:t>
            </a:r>
            <a:endParaRPr lang="en-IN" sz="1050" dirty="0">
              <a:latin typeface="Times New Roman" panose="02020603050405020304" pitchFamily="18" charset="0"/>
              <a:cs typeface="Times New Roman" panose="02020603050405020304" pitchFamily="18" charset="0"/>
            </a:endParaRPr>
          </a:p>
        </p:txBody>
      </p:sp>
      <p:pic>
        <p:nvPicPr>
          <p:cNvPr id="2" name="Picture 2" descr="cc logo">
            <a:extLst>
              <a:ext uri="{FF2B5EF4-FFF2-40B4-BE49-F238E27FC236}">
                <a16:creationId xmlns:a16="http://schemas.microsoft.com/office/drawing/2014/main" id="{75343CA5-9703-42F2-AC33-EBD1219893B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102511" y="6529605"/>
            <a:ext cx="259281" cy="259281"/>
          </a:xfrm>
          <a:prstGeom prst="rect">
            <a:avLst/>
          </a:prstGeom>
          <a:extLst>
            <a:ext uri="{909E8E84-426E-40DD-AFC4-6F175D3DCCD1}">
              <a14:hiddenFill xmlns:a14="http://schemas.microsoft.com/office/drawing/2010/main">
                <a:solidFill>
                  <a:srgbClr val="FFFFFF"/>
                </a:solidFill>
              </a14:hiddenFill>
            </a:ext>
          </a:extLst>
        </p:spPr>
      </p:pic>
      <p:pic>
        <p:nvPicPr>
          <p:cNvPr id="3" name="Picture 3">
            <a:extLst>
              <a:ext uri="{FF2B5EF4-FFF2-40B4-BE49-F238E27FC236}">
                <a16:creationId xmlns:a16="http://schemas.microsoft.com/office/drawing/2014/main" id="{3956FF4C-7B7C-4468-89C5-C490FF205E65}"/>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361199" y="6533279"/>
            <a:ext cx="259281" cy="259281"/>
          </a:xfrm>
          <a:prstGeom prst="rect">
            <a:avLst/>
          </a:prstGeom>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5780E0CC-E3DC-4ABD-B067-354D97527F76}"/>
              </a:ext>
            </a:extLst>
          </p:cNvPr>
          <p:cNvSpPr txBox="1"/>
          <p:nvPr/>
        </p:nvSpPr>
        <p:spPr>
          <a:xfrm>
            <a:off x="6223821" y="1736363"/>
            <a:ext cx="5356921" cy="584775"/>
          </a:xfrm>
          <a:prstGeom prst="rect">
            <a:avLst/>
          </a:prstGeom>
          <a:solidFill>
            <a:srgbClr val="C00000"/>
          </a:solidFill>
        </p:spPr>
        <p:txBody>
          <a:bodyPr wrap="square">
            <a:spAutoFit/>
          </a:bodyPr>
          <a:lstStyle/>
          <a:p>
            <a:pPr algn="ctr"/>
            <a:r>
              <a:rPr lang="en-US" sz="3200" b="1" dirty="0">
                <a:solidFill>
                  <a:schemeClr val="bg1"/>
                </a:solidFill>
                <a:ea typeface="+mj-ea"/>
                <a:cs typeface="Times New Roman" panose="02020603050405020304" pitchFamily="18" charset="0"/>
              </a:rPr>
              <a:t>COVID Publication Explosion</a:t>
            </a:r>
          </a:p>
        </p:txBody>
      </p:sp>
      <p:pic>
        <p:nvPicPr>
          <p:cNvPr id="7" name="Picture 2" descr="Books, Bookshelf, Library, Education, Literature, Read">
            <a:extLst>
              <a:ext uri="{FF2B5EF4-FFF2-40B4-BE49-F238E27FC236}">
                <a16:creationId xmlns:a16="http://schemas.microsoft.com/office/drawing/2014/main" id="{C8F658E4-4821-40DB-8A5D-A04FF14388F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74671"/>
          <a:stretch/>
        </p:blipFill>
        <p:spPr bwMode="auto">
          <a:xfrm>
            <a:off x="102513" y="4381725"/>
            <a:ext cx="11478231" cy="2046880"/>
          </a:xfrm>
          <a:prstGeom prst="rect">
            <a:avLst/>
          </a:prstGeom>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18233AA-61C2-409E-9E1E-5E3AFE3C623B}"/>
              </a:ext>
            </a:extLst>
          </p:cNvPr>
          <p:cNvPicPr>
            <a:picLocks noChangeAspect="1"/>
          </p:cNvPicPr>
          <p:nvPr/>
        </p:nvPicPr>
        <p:blipFill>
          <a:blip r:embed="rId9"/>
          <a:stretch>
            <a:fillRect/>
          </a:stretch>
        </p:blipFill>
        <p:spPr>
          <a:xfrm>
            <a:off x="11717198" y="0"/>
            <a:ext cx="472547" cy="6890348"/>
          </a:xfrm>
          <a:prstGeom prst="rect">
            <a:avLst/>
          </a:prstGeom>
        </p:spPr>
      </p:pic>
    </p:spTree>
    <p:extLst>
      <p:ext uri="{BB962C8B-B14F-4D97-AF65-F5344CB8AC3E}">
        <p14:creationId xmlns:p14="http://schemas.microsoft.com/office/powerpoint/2010/main" val="2469224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02850F-90D6-480E-BA04-7493C10148A2}"/>
              </a:ext>
            </a:extLst>
          </p:cNvPr>
          <p:cNvPicPr>
            <a:picLocks noChangeAspect="1"/>
          </p:cNvPicPr>
          <p:nvPr/>
        </p:nvPicPr>
        <p:blipFill>
          <a:blip r:embed="rId3"/>
          <a:stretch>
            <a:fillRect/>
          </a:stretch>
        </p:blipFill>
        <p:spPr>
          <a:xfrm>
            <a:off x="9987509" y="6372474"/>
            <a:ext cx="1638442" cy="426757"/>
          </a:xfrm>
          <a:prstGeom prst="rect">
            <a:avLst/>
          </a:prstGeom>
        </p:spPr>
      </p:pic>
      <p:pic>
        <p:nvPicPr>
          <p:cNvPr id="2050" name="Picture 2" descr="Tulips, Spring, Flowers, Apricot, Pink, Nature">
            <a:extLst>
              <a:ext uri="{FF2B5EF4-FFF2-40B4-BE49-F238E27FC236}">
                <a16:creationId xmlns:a16="http://schemas.microsoft.com/office/drawing/2014/main" id="{FB6B88AE-691E-41A0-887A-E8356F2137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0850" y="2116119"/>
            <a:ext cx="9144000" cy="35814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4308D7B7-B67A-4D03-898D-86049F2FBAA7}"/>
              </a:ext>
            </a:extLst>
          </p:cNvPr>
          <p:cNvSpPr>
            <a:spLocks noGrp="1"/>
          </p:cNvSpPr>
          <p:nvPr>
            <p:ph type="title"/>
          </p:nvPr>
        </p:nvSpPr>
        <p:spPr>
          <a:xfrm>
            <a:off x="1360850" y="1130221"/>
            <a:ext cx="9144000" cy="985898"/>
          </a:xfrm>
        </p:spPr>
        <p:txBody>
          <a:bodyPr>
            <a:normAutofit/>
          </a:bodyPr>
          <a:lstStyle/>
          <a:p>
            <a:pPr algn="ctr"/>
            <a:r>
              <a:rPr lang="en-US" b="1" dirty="0">
                <a:solidFill>
                  <a:srgbClr val="E1413F"/>
                </a:solidFill>
                <a:latin typeface="French Script MT" panose="03020402040607040605" pitchFamily="66" charset="0"/>
                <a:cs typeface="Arial" panose="020B0604020202020204" pitchFamily="34" charset="0"/>
              </a:rPr>
              <a:t>Thank You </a:t>
            </a:r>
            <a:endParaRPr lang="en-IN" b="1" dirty="0">
              <a:solidFill>
                <a:srgbClr val="E1413F"/>
              </a:solidFill>
              <a:latin typeface="French Script MT" panose="03020402040607040605" pitchFamily="66" charset="0"/>
              <a:cs typeface="Arial" panose="020B0604020202020204" pitchFamily="34" charset="0"/>
            </a:endParaRPr>
          </a:p>
        </p:txBody>
      </p:sp>
      <p:sp>
        <p:nvSpPr>
          <p:cNvPr id="13" name="TextBox 12">
            <a:extLst>
              <a:ext uri="{FF2B5EF4-FFF2-40B4-BE49-F238E27FC236}">
                <a16:creationId xmlns:a16="http://schemas.microsoft.com/office/drawing/2014/main" id="{F4CB7D72-75CC-4D37-AB29-C9F4CFA02B39}"/>
              </a:ext>
            </a:extLst>
          </p:cNvPr>
          <p:cNvSpPr txBox="1"/>
          <p:nvPr/>
        </p:nvSpPr>
        <p:spPr>
          <a:xfrm>
            <a:off x="566049" y="6599467"/>
            <a:ext cx="6094070" cy="215444"/>
          </a:xfrm>
          <a:prstGeom prst="rect">
            <a:avLst/>
          </a:prstGeom>
          <a:noFill/>
        </p:spPr>
        <p:txBody>
          <a:bodyPr wrap="square">
            <a:spAutoFit/>
          </a:bodyPr>
          <a:lstStyle/>
          <a:p>
            <a:r>
              <a:rPr lang="en-IN" sz="800" b="0" i="0" dirty="0">
                <a:solidFill>
                  <a:srgbClr val="1D1C1D"/>
                </a:solidFill>
                <a:effectLst/>
                <a:latin typeface="Slack-Lato"/>
              </a:rPr>
              <a:t>Credits: </a:t>
            </a:r>
            <a:r>
              <a:rPr lang="en-IN" sz="800" b="0" i="0" dirty="0" err="1">
                <a:solidFill>
                  <a:srgbClr val="1D1C1D"/>
                </a:solidFill>
                <a:effectLst/>
                <a:latin typeface="Slack-Lato"/>
              </a:rPr>
              <a:t>Pixabay</a:t>
            </a:r>
            <a:endParaRPr lang="en-IN" sz="800" dirty="0"/>
          </a:p>
        </p:txBody>
      </p:sp>
      <p:pic>
        <p:nvPicPr>
          <p:cNvPr id="4" name="Picture 2" descr="cc logo">
            <a:extLst>
              <a:ext uri="{FF2B5EF4-FFF2-40B4-BE49-F238E27FC236}">
                <a16:creationId xmlns:a16="http://schemas.microsoft.com/office/drawing/2014/main" id="{840DE4B3-5776-42F8-973C-3C8E93B5FF1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59391"/>
            <a:ext cx="259281" cy="259281"/>
          </a:xfrm>
          <a:prstGeom prst="ellipse">
            <a:avLst/>
          </a:prstGeom>
          <a:solidFill>
            <a:schemeClr val="bg1"/>
          </a:solidFill>
        </p:spPr>
      </p:pic>
      <p:pic>
        <p:nvPicPr>
          <p:cNvPr id="5" name="Picture 4">
            <a:extLst>
              <a:ext uri="{FF2B5EF4-FFF2-40B4-BE49-F238E27FC236}">
                <a16:creationId xmlns:a16="http://schemas.microsoft.com/office/drawing/2014/main" id="{80BE7B37-227D-451B-B609-12FF566E68A1}"/>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55630"/>
            <a:ext cx="259281" cy="259281"/>
          </a:xfrm>
          <a:prstGeom prst="ellipse">
            <a:avLst/>
          </a:prstGeom>
          <a:solidFill>
            <a:schemeClr val="bg1"/>
          </a:solidFill>
        </p:spPr>
      </p:pic>
      <p:pic>
        <p:nvPicPr>
          <p:cNvPr id="7" name="Picture 6">
            <a:extLst>
              <a:ext uri="{FF2B5EF4-FFF2-40B4-BE49-F238E27FC236}">
                <a16:creationId xmlns:a16="http://schemas.microsoft.com/office/drawing/2014/main" id="{86F4E6B3-4DA0-4DD1-B6FB-8385F9E7EDBF}"/>
              </a:ext>
            </a:extLst>
          </p:cNvPr>
          <p:cNvPicPr>
            <a:picLocks noChangeAspect="1"/>
          </p:cNvPicPr>
          <p:nvPr/>
        </p:nvPicPr>
        <p:blipFill>
          <a:blip r:embed="rId9"/>
          <a:stretch>
            <a:fillRect/>
          </a:stretch>
        </p:blipFill>
        <p:spPr>
          <a:xfrm>
            <a:off x="11701535" y="11575"/>
            <a:ext cx="472547" cy="6858000"/>
          </a:xfrm>
          <a:prstGeom prst="rect">
            <a:avLst/>
          </a:prstGeom>
        </p:spPr>
      </p:pic>
    </p:spTree>
    <p:extLst>
      <p:ext uri="{BB962C8B-B14F-4D97-AF65-F5344CB8AC3E}">
        <p14:creationId xmlns:p14="http://schemas.microsoft.com/office/powerpoint/2010/main" val="1095333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42F332-C609-4445-B99A-5E4CD2589AFF}"/>
              </a:ext>
            </a:extLst>
          </p:cNvPr>
          <p:cNvPicPr>
            <a:picLocks noChangeAspect="1"/>
          </p:cNvPicPr>
          <p:nvPr/>
        </p:nvPicPr>
        <p:blipFill>
          <a:blip r:embed="rId3"/>
          <a:stretch>
            <a:fillRect/>
          </a:stretch>
        </p:blipFill>
        <p:spPr>
          <a:xfrm>
            <a:off x="0" y="21476"/>
            <a:ext cx="12192000" cy="6815048"/>
          </a:xfrm>
          <a:prstGeom prst="rect">
            <a:avLst/>
          </a:prstGeom>
        </p:spPr>
      </p:pic>
    </p:spTree>
    <p:extLst>
      <p:ext uri="{BB962C8B-B14F-4D97-AF65-F5344CB8AC3E}">
        <p14:creationId xmlns:p14="http://schemas.microsoft.com/office/powerpoint/2010/main" val="319623710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3DE350F-3EFD-4701-BA68-9EAFA4AC251A}"/>
              </a:ext>
            </a:extLst>
          </p:cNvPr>
          <p:cNvSpPr txBox="1"/>
          <p:nvPr/>
        </p:nvSpPr>
        <p:spPr>
          <a:xfrm>
            <a:off x="153630" y="119735"/>
            <a:ext cx="11699321" cy="923330"/>
          </a:xfrm>
          <a:prstGeom prst="rect">
            <a:avLst/>
          </a:prstGeom>
          <a:noFill/>
        </p:spPr>
        <p:txBody>
          <a:bodyPr wrap="square">
            <a:spAutoFit/>
          </a:bodyPr>
          <a:lstStyle/>
          <a:p>
            <a:pPr algn="ctr"/>
            <a:r>
              <a:rPr lang="en-US" sz="5400" b="1" dirty="0">
                <a:solidFill>
                  <a:srgbClr val="D2211F"/>
                </a:solidFill>
                <a:latin typeface="Arial" panose="020B0604020202020204" pitchFamily="34" charset="0"/>
                <a:ea typeface="+mj-ea"/>
                <a:cs typeface="Arial" panose="020B0604020202020204" pitchFamily="34" charset="0"/>
              </a:rPr>
              <a:t>IMPOSSIBLE</a:t>
            </a:r>
            <a:r>
              <a:rPr lang="en-US" sz="4400" b="1" dirty="0">
                <a:latin typeface="Arial" panose="020B0604020202020204" pitchFamily="34" charset="0"/>
                <a:ea typeface="+mj-ea"/>
                <a:cs typeface="Arial" panose="020B0604020202020204" pitchFamily="34" charset="0"/>
              </a:rPr>
              <a:t> </a:t>
            </a:r>
            <a:r>
              <a:rPr lang="en-US" sz="5400" b="1" dirty="0">
                <a:latin typeface="Arial" panose="020B0604020202020204" pitchFamily="34" charset="0"/>
                <a:ea typeface="+mj-ea"/>
                <a:cs typeface="Arial" panose="020B0604020202020204" pitchFamily="34" charset="0"/>
              </a:rPr>
              <a:t>to</a:t>
            </a:r>
            <a:endParaRPr lang="en-IN" sz="4400" b="1" dirty="0">
              <a:latin typeface="Arial" panose="020B0604020202020204" pitchFamily="34" charset="0"/>
              <a:ea typeface="+mj-ea"/>
              <a:cs typeface="Arial" panose="020B0604020202020204" pitchFamily="34" charset="0"/>
            </a:endParaRPr>
          </a:p>
        </p:txBody>
      </p:sp>
      <p:sp>
        <p:nvSpPr>
          <p:cNvPr id="3" name="TextBox 2">
            <a:extLst>
              <a:ext uri="{FF2B5EF4-FFF2-40B4-BE49-F238E27FC236}">
                <a16:creationId xmlns:a16="http://schemas.microsoft.com/office/drawing/2014/main" id="{76B45585-3858-4337-AC22-D75545F79BB0}"/>
              </a:ext>
            </a:extLst>
          </p:cNvPr>
          <p:cNvSpPr txBox="1"/>
          <p:nvPr/>
        </p:nvSpPr>
        <p:spPr>
          <a:xfrm>
            <a:off x="5444366" y="1278546"/>
            <a:ext cx="5598512" cy="3170099"/>
          </a:xfrm>
          <a:prstGeom prst="rect">
            <a:avLst/>
          </a:prstGeom>
          <a:noFill/>
        </p:spPr>
        <p:txBody>
          <a:bodyPr wrap="square" rtlCol="0">
            <a:spAutoFit/>
          </a:bodyPr>
          <a:lstStyle/>
          <a:p>
            <a:pPr marL="342900" indent="-342900" algn="just">
              <a:buFont typeface="Wingdings" panose="05000000000000000000" pitchFamily="2" charset="2"/>
              <a:buChar char="v"/>
            </a:pPr>
            <a:r>
              <a:rPr lang="en-US" sz="2400" dirty="0"/>
              <a:t>Read it all </a:t>
            </a:r>
          </a:p>
          <a:p>
            <a:pPr marL="342900" indent="-342900" algn="just">
              <a:buFont typeface="Wingdings" panose="05000000000000000000" pitchFamily="2" charset="2"/>
              <a:buChar char="v"/>
            </a:pPr>
            <a:endParaRPr lang="en-US" sz="2400" dirty="0"/>
          </a:p>
          <a:p>
            <a:pPr marL="342900" indent="-342900" algn="just">
              <a:buFont typeface="Wingdings" panose="05000000000000000000" pitchFamily="2" charset="2"/>
              <a:buChar char="v"/>
            </a:pPr>
            <a:r>
              <a:rPr lang="en-US" sz="2400" dirty="0"/>
              <a:t>To conclude anything substantial </a:t>
            </a:r>
          </a:p>
          <a:p>
            <a:pPr marL="342900" indent="-342900" algn="just">
              <a:buFont typeface="Wingdings" panose="05000000000000000000" pitchFamily="2" charset="2"/>
              <a:buChar char="v"/>
            </a:pPr>
            <a:endParaRPr lang="en-US" sz="2400" dirty="0"/>
          </a:p>
          <a:p>
            <a:pPr marL="342900" indent="-342900" algn="just">
              <a:buFont typeface="Wingdings" panose="05000000000000000000" pitchFamily="2" charset="2"/>
              <a:buChar char="v"/>
            </a:pPr>
            <a:r>
              <a:rPr lang="en-US" sz="2400" dirty="0"/>
              <a:t>Make informed decisions without </a:t>
            </a:r>
            <a:r>
              <a:rPr lang="en-US" sz="2800" b="1" dirty="0">
                <a:solidFill>
                  <a:srgbClr val="00B0F0"/>
                </a:solidFill>
              </a:rPr>
              <a:t>data</a:t>
            </a:r>
          </a:p>
          <a:p>
            <a:pPr marL="342900" indent="-342900" algn="just">
              <a:buFont typeface="Wingdings" panose="05000000000000000000" pitchFamily="2" charset="2"/>
              <a:buChar char="v"/>
            </a:pPr>
            <a:endParaRPr lang="en-US" sz="2800" b="1" dirty="0">
              <a:solidFill>
                <a:srgbClr val="00B0F0"/>
              </a:solidFill>
            </a:endParaRPr>
          </a:p>
          <a:p>
            <a:pPr marL="342900" indent="-342900" algn="just">
              <a:buFont typeface="Wingdings" panose="05000000000000000000" pitchFamily="2" charset="2"/>
              <a:buChar char="v"/>
            </a:pPr>
            <a:r>
              <a:rPr lang="en-US" sz="2400" dirty="0"/>
              <a:t>True for Scientists &amp; Non-Scientists</a:t>
            </a:r>
          </a:p>
          <a:p>
            <a:pPr algn="just"/>
            <a:r>
              <a:rPr lang="en-US" sz="2400" dirty="0"/>
              <a:t> </a:t>
            </a:r>
            <a:endParaRPr lang="en-IN" sz="2400" dirty="0"/>
          </a:p>
        </p:txBody>
      </p:sp>
      <p:pic>
        <p:nvPicPr>
          <p:cNvPr id="84" name="Picture 83">
            <a:extLst>
              <a:ext uri="{FF2B5EF4-FFF2-40B4-BE49-F238E27FC236}">
                <a16:creationId xmlns:a16="http://schemas.microsoft.com/office/drawing/2014/main" id="{17F7E7E3-87B2-4F32-B29C-B523DA41EFFA}"/>
              </a:ext>
            </a:extLst>
          </p:cNvPr>
          <p:cNvPicPr>
            <a:picLocks noChangeAspect="1"/>
          </p:cNvPicPr>
          <p:nvPr/>
        </p:nvPicPr>
        <p:blipFill>
          <a:blip r:embed="rId3"/>
          <a:stretch>
            <a:fillRect/>
          </a:stretch>
        </p:blipFill>
        <p:spPr>
          <a:xfrm>
            <a:off x="0" y="601720"/>
            <a:ext cx="11852951" cy="6276600"/>
          </a:xfrm>
          <a:prstGeom prst="rect">
            <a:avLst/>
          </a:prstGeom>
        </p:spPr>
      </p:pic>
      <p:sp>
        <p:nvSpPr>
          <p:cNvPr id="4" name="TextBox 3">
            <a:extLst>
              <a:ext uri="{FF2B5EF4-FFF2-40B4-BE49-F238E27FC236}">
                <a16:creationId xmlns:a16="http://schemas.microsoft.com/office/drawing/2014/main" id="{2DF07439-F650-46D4-BD69-9B5798929D65}"/>
              </a:ext>
            </a:extLst>
          </p:cNvPr>
          <p:cNvSpPr txBox="1"/>
          <p:nvPr/>
        </p:nvSpPr>
        <p:spPr>
          <a:xfrm>
            <a:off x="3139440" y="6372505"/>
            <a:ext cx="579005" cy="215444"/>
          </a:xfrm>
          <a:prstGeom prst="rect">
            <a:avLst/>
          </a:prstGeom>
          <a:noFill/>
        </p:spPr>
        <p:txBody>
          <a:bodyPr wrap="square" rtlCol="0">
            <a:spAutoFit/>
          </a:bodyPr>
          <a:lstStyle/>
          <a:p>
            <a:r>
              <a:rPr lang="en-US" sz="700" dirty="0">
                <a:solidFill>
                  <a:srgbClr val="6D6C6D"/>
                </a:solidFill>
              </a:rPr>
              <a:t>; </a:t>
            </a:r>
            <a:r>
              <a:rPr lang="en-US" sz="800" dirty="0" err="1">
                <a:solidFill>
                  <a:srgbClr val="585758"/>
                </a:solidFill>
              </a:rPr>
              <a:t>Pixabay</a:t>
            </a:r>
            <a:r>
              <a:rPr lang="en-US" sz="700" dirty="0">
                <a:solidFill>
                  <a:srgbClr val="6D6C6D"/>
                </a:solidFill>
              </a:rPr>
              <a:t> </a:t>
            </a:r>
            <a:endParaRPr lang="en-IN" sz="700" dirty="0">
              <a:solidFill>
                <a:srgbClr val="6D6C6D"/>
              </a:solidFill>
            </a:endParaRPr>
          </a:p>
        </p:txBody>
      </p:sp>
      <p:pic>
        <p:nvPicPr>
          <p:cNvPr id="6" name="Picture 5">
            <a:extLst>
              <a:ext uri="{FF2B5EF4-FFF2-40B4-BE49-F238E27FC236}">
                <a16:creationId xmlns:a16="http://schemas.microsoft.com/office/drawing/2014/main" id="{448E9829-7337-4C12-9F7D-3F87433178D1}"/>
              </a:ext>
            </a:extLst>
          </p:cNvPr>
          <p:cNvPicPr>
            <a:picLocks noChangeAspect="1"/>
          </p:cNvPicPr>
          <p:nvPr/>
        </p:nvPicPr>
        <p:blipFill>
          <a:blip r:embed="rId4"/>
          <a:stretch>
            <a:fillRect/>
          </a:stretch>
        </p:blipFill>
        <p:spPr>
          <a:xfrm>
            <a:off x="11719453" y="20320"/>
            <a:ext cx="472547" cy="6837680"/>
          </a:xfrm>
          <a:prstGeom prst="rect">
            <a:avLst/>
          </a:prstGeom>
        </p:spPr>
      </p:pic>
    </p:spTree>
    <p:extLst>
      <p:ext uri="{BB962C8B-B14F-4D97-AF65-F5344CB8AC3E}">
        <p14:creationId xmlns:p14="http://schemas.microsoft.com/office/powerpoint/2010/main" val="2512362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E6ABBAF6-D6CB-4AA6-83B6-EF40EE93CB16}"/>
              </a:ext>
            </a:extLst>
          </p:cNvPr>
          <p:cNvSpPr txBox="1">
            <a:spLocks/>
          </p:cNvSpPr>
          <p:nvPr/>
        </p:nvSpPr>
        <p:spPr>
          <a:xfrm>
            <a:off x="0" y="272016"/>
            <a:ext cx="11699225" cy="8331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dirty="0">
                <a:latin typeface="+mn-lt"/>
                <a:cs typeface="Arial" panose="020B0604020202020204" pitchFamily="34" charset="0"/>
              </a:rPr>
              <a:t>Our Inspiration </a:t>
            </a:r>
            <a:endParaRPr lang="en-IN" sz="5400" b="1" dirty="0">
              <a:latin typeface="+mn-lt"/>
              <a:cs typeface="Arial" panose="020B0604020202020204" pitchFamily="34" charset="0"/>
            </a:endParaRPr>
          </a:p>
        </p:txBody>
      </p:sp>
      <p:sp>
        <p:nvSpPr>
          <p:cNvPr id="35" name="TextBox 34">
            <a:extLst>
              <a:ext uri="{FF2B5EF4-FFF2-40B4-BE49-F238E27FC236}">
                <a16:creationId xmlns:a16="http://schemas.microsoft.com/office/drawing/2014/main" id="{51FCE474-6A9C-4ED3-86E4-80F9A28FD65A}"/>
              </a:ext>
            </a:extLst>
          </p:cNvPr>
          <p:cNvSpPr txBox="1"/>
          <p:nvPr/>
        </p:nvSpPr>
        <p:spPr>
          <a:xfrm>
            <a:off x="715419" y="1714443"/>
            <a:ext cx="6387726" cy="1938992"/>
          </a:xfrm>
          <a:prstGeom prst="rect">
            <a:avLst/>
          </a:prstGeom>
          <a:noFill/>
        </p:spPr>
        <p:txBody>
          <a:bodyPr wrap="square">
            <a:spAutoFit/>
          </a:bodyPr>
          <a:lstStyle/>
          <a:p>
            <a:pPr marL="342900" indent="-342900" algn="just">
              <a:buFont typeface="Arial" panose="020B0604020202020204" pitchFamily="34" charset="0"/>
              <a:buChar char="•"/>
            </a:pPr>
            <a:r>
              <a:rPr lang="en-US" sz="2400" i="0" dirty="0">
                <a:solidFill>
                  <a:srgbClr val="12286F"/>
                </a:solidFill>
                <a:effectLst/>
                <a:latin typeface="Arial" panose="020B0604020202020204" pitchFamily="34" charset="0"/>
              </a:rPr>
              <a:t>Repositories are for everyone everywhere</a:t>
            </a:r>
          </a:p>
          <a:p>
            <a:pPr marL="342900" indent="-342900" algn="just">
              <a:buFont typeface="Arial" panose="020B0604020202020204" pitchFamily="34" charset="0"/>
              <a:buChar char="•"/>
            </a:pPr>
            <a:endParaRPr lang="en-US" sz="2400" i="0" dirty="0">
              <a:solidFill>
                <a:srgbClr val="12286F"/>
              </a:solidFill>
              <a:effectLst/>
              <a:latin typeface="Arial" panose="020B0604020202020204" pitchFamily="34" charset="0"/>
            </a:endParaRPr>
          </a:p>
          <a:p>
            <a:pPr marL="342900" indent="-342900" algn="just">
              <a:buFont typeface="Arial" panose="020B0604020202020204" pitchFamily="34" charset="0"/>
              <a:buChar char="•"/>
            </a:pPr>
            <a:r>
              <a:rPr lang="en-US" sz="2400" dirty="0">
                <a:solidFill>
                  <a:srgbClr val="12286F"/>
                </a:solidFill>
                <a:latin typeface="Arial" panose="020B0604020202020204" pitchFamily="34" charset="0"/>
              </a:rPr>
              <a:t>Save the time of the reader</a:t>
            </a:r>
          </a:p>
          <a:p>
            <a:pPr marL="342900" indent="-342900" algn="just">
              <a:buFont typeface="Arial" panose="020B0604020202020204" pitchFamily="34" charset="0"/>
              <a:buChar char="•"/>
            </a:pPr>
            <a:endParaRPr lang="en-US" sz="2400" dirty="0">
              <a:solidFill>
                <a:srgbClr val="12286F"/>
              </a:solidFill>
              <a:latin typeface="Arial" panose="020B0604020202020204" pitchFamily="34" charset="0"/>
            </a:endParaRPr>
          </a:p>
          <a:p>
            <a:pPr marL="342900" indent="-342900" algn="just">
              <a:buFont typeface="Arial" panose="020B0604020202020204" pitchFamily="34" charset="0"/>
              <a:buChar char="•"/>
            </a:pPr>
            <a:r>
              <a:rPr lang="en-US" sz="2400" dirty="0">
                <a:solidFill>
                  <a:srgbClr val="12286F"/>
                </a:solidFill>
                <a:latin typeface="Arial" panose="020B0604020202020204" pitchFamily="34" charset="0"/>
              </a:rPr>
              <a:t>A growing communal organism</a:t>
            </a:r>
          </a:p>
        </p:txBody>
      </p:sp>
      <p:sp>
        <p:nvSpPr>
          <p:cNvPr id="49" name="TextBox 48">
            <a:extLst>
              <a:ext uri="{FF2B5EF4-FFF2-40B4-BE49-F238E27FC236}">
                <a16:creationId xmlns:a16="http://schemas.microsoft.com/office/drawing/2014/main" id="{88B3BA44-BF67-4E3A-B340-A358D445BABF}"/>
              </a:ext>
            </a:extLst>
          </p:cNvPr>
          <p:cNvSpPr txBox="1"/>
          <p:nvPr/>
        </p:nvSpPr>
        <p:spPr>
          <a:xfrm>
            <a:off x="579122" y="6519446"/>
            <a:ext cx="11120106" cy="338554"/>
          </a:xfrm>
          <a:prstGeom prst="rect">
            <a:avLst/>
          </a:prstGeom>
          <a:noFill/>
        </p:spPr>
        <p:txBody>
          <a:bodyPr wrap="square">
            <a:spAutoFit/>
          </a:bodyPr>
          <a:lstStyle/>
          <a:p>
            <a:r>
              <a:rPr lang="en-US" sz="800" dirty="0"/>
              <a:t>Credits:  India Post, Government of India - [1], GODL-India, </a:t>
            </a:r>
            <a:r>
              <a:rPr lang="en-US" sz="800" dirty="0">
                <a:hlinkClick r:id="rId3"/>
              </a:rPr>
              <a:t>https://commons.wikimedia.org/w/index.php?curid=74877762</a:t>
            </a:r>
            <a:r>
              <a:rPr lang="en-US" sz="800" dirty="0"/>
              <a:t>; By </a:t>
            </a:r>
            <a:r>
              <a:rPr lang="en-US" sz="800" dirty="0" err="1"/>
              <a:t>Gennadi</a:t>
            </a:r>
            <a:r>
              <a:rPr lang="en-US" sz="800" dirty="0"/>
              <a:t> </a:t>
            </a:r>
            <a:r>
              <a:rPr lang="en-US" sz="800" dirty="0" err="1"/>
              <a:t>Blindmann</a:t>
            </a:r>
            <a:r>
              <a:rPr lang="en-US" sz="800" dirty="0"/>
              <a:t> (gblindmann@hotmail.com) - Photo, http://www.multi-touch-solution.com/, Public Domain, </a:t>
            </a:r>
            <a:r>
              <a:rPr lang="en-US" sz="800" dirty="0">
                <a:hlinkClick r:id="rId4"/>
              </a:rPr>
              <a:t>https://commons.wikimedia.org/w/index.php?curid=12145131</a:t>
            </a:r>
            <a:r>
              <a:rPr lang="en-US" sz="800" dirty="0"/>
              <a:t>; </a:t>
            </a:r>
            <a:r>
              <a:rPr lang="en-US" sz="800" dirty="0" err="1"/>
              <a:t>hudsoncrafted</a:t>
            </a:r>
            <a:r>
              <a:rPr lang="en-US" sz="800" dirty="0"/>
              <a:t>, </a:t>
            </a:r>
            <a:r>
              <a:rPr lang="en-US" sz="800" dirty="0" err="1"/>
              <a:t>Pixabay</a:t>
            </a:r>
            <a:endParaRPr lang="en-IN" sz="800" dirty="0"/>
          </a:p>
        </p:txBody>
      </p:sp>
      <p:pic>
        <p:nvPicPr>
          <p:cNvPr id="48" name="Picture 2" descr="cc logo">
            <a:extLst>
              <a:ext uri="{FF2B5EF4-FFF2-40B4-BE49-F238E27FC236}">
                <a16:creationId xmlns:a16="http://schemas.microsoft.com/office/drawing/2014/main" id="{AFCD8EE4-7D02-4A34-9516-8DAAFE96761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59391"/>
            <a:ext cx="259281" cy="259281"/>
          </a:xfrm>
          <a:prstGeom prst="ellipse">
            <a:avLst/>
          </a:prstGeom>
          <a:solidFill>
            <a:schemeClr val="bg1"/>
          </a:solidFill>
        </p:spPr>
      </p:pic>
      <p:pic>
        <p:nvPicPr>
          <p:cNvPr id="51" name="Picture 50">
            <a:extLst>
              <a:ext uri="{FF2B5EF4-FFF2-40B4-BE49-F238E27FC236}">
                <a16:creationId xmlns:a16="http://schemas.microsoft.com/office/drawing/2014/main" id="{42124672-5960-4D8C-93A6-CF6EBBF0B2BB}"/>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55630"/>
            <a:ext cx="259281" cy="259281"/>
          </a:xfrm>
          <a:prstGeom prst="ellipse">
            <a:avLst/>
          </a:prstGeom>
          <a:solidFill>
            <a:schemeClr val="bg1"/>
          </a:solidFill>
        </p:spPr>
      </p:pic>
      <p:pic>
        <p:nvPicPr>
          <p:cNvPr id="8" name="Picture 7">
            <a:extLst>
              <a:ext uri="{FF2B5EF4-FFF2-40B4-BE49-F238E27FC236}">
                <a16:creationId xmlns:a16="http://schemas.microsoft.com/office/drawing/2014/main" id="{5EDC1D9D-49EE-4721-9AF5-DE492790DEF5}"/>
              </a:ext>
            </a:extLst>
          </p:cNvPr>
          <p:cNvPicPr>
            <a:picLocks noChangeAspect="1"/>
          </p:cNvPicPr>
          <p:nvPr/>
        </p:nvPicPr>
        <p:blipFill>
          <a:blip r:embed="rId9"/>
          <a:stretch>
            <a:fillRect/>
          </a:stretch>
        </p:blipFill>
        <p:spPr>
          <a:xfrm>
            <a:off x="8542287" y="660181"/>
            <a:ext cx="2981202" cy="3066554"/>
          </a:xfrm>
          <a:prstGeom prst="rect">
            <a:avLst/>
          </a:prstGeom>
        </p:spPr>
      </p:pic>
      <p:pic>
        <p:nvPicPr>
          <p:cNvPr id="3" name="Picture 2">
            <a:extLst>
              <a:ext uri="{FF2B5EF4-FFF2-40B4-BE49-F238E27FC236}">
                <a16:creationId xmlns:a16="http://schemas.microsoft.com/office/drawing/2014/main" id="{1A4190ED-CFA1-4CAE-8B4D-700958BAB808}"/>
              </a:ext>
            </a:extLst>
          </p:cNvPr>
          <p:cNvPicPr>
            <a:picLocks noChangeAspect="1"/>
          </p:cNvPicPr>
          <p:nvPr/>
        </p:nvPicPr>
        <p:blipFill>
          <a:blip r:embed="rId10"/>
          <a:stretch>
            <a:fillRect/>
          </a:stretch>
        </p:blipFill>
        <p:spPr>
          <a:xfrm>
            <a:off x="0" y="3730602"/>
            <a:ext cx="11522439" cy="2828789"/>
          </a:xfrm>
          <a:prstGeom prst="rect">
            <a:avLst/>
          </a:prstGeom>
        </p:spPr>
      </p:pic>
      <p:pic>
        <p:nvPicPr>
          <p:cNvPr id="4" name="Picture 3">
            <a:extLst>
              <a:ext uri="{FF2B5EF4-FFF2-40B4-BE49-F238E27FC236}">
                <a16:creationId xmlns:a16="http://schemas.microsoft.com/office/drawing/2014/main" id="{CFD7249E-F713-4C85-9525-DC56BC658BB1}"/>
              </a:ext>
            </a:extLst>
          </p:cNvPr>
          <p:cNvPicPr>
            <a:picLocks noChangeAspect="1"/>
          </p:cNvPicPr>
          <p:nvPr/>
        </p:nvPicPr>
        <p:blipFill>
          <a:blip r:embed="rId11"/>
          <a:stretch>
            <a:fillRect/>
          </a:stretch>
        </p:blipFill>
        <p:spPr>
          <a:xfrm>
            <a:off x="11709975" y="0"/>
            <a:ext cx="472547" cy="6858000"/>
          </a:xfrm>
          <a:prstGeom prst="rect">
            <a:avLst/>
          </a:prstGeom>
        </p:spPr>
      </p:pic>
    </p:spTree>
    <p:extLst>
      <p:ext uri="{BB962C8B-B14F-4D97-AF65-F5344CB8AC3E}">
        <p14:creationId xmlns:p14="http://schemas.microsoft.com/office/powerpoint/2010/main" val="1292470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E10DD-CE78-4D01-97E9-73A8D4C165FB}"/>
              </a:ext>
            </a:extLst>
          </p:cNvPr>
          <p:cNvSpPr>
            <a:spLocks noGrp="1"/>
          </p:cNvSpPr>
          <p:nvPr>
            <p:ph type="title"/>
          </p:nvPr>
        </p:nvSpPr>
        <p:spPr>
          <a:xfrm>
            <a:off x="36589" y="190132"/>
            <a:ext cx="11844711" cy="873798"/>
          </a:xfrm>
        </p:spPr>
        <p:txBody>
          <a:bodyPr>
            <a:normAutofit/>
          </a:bodyPr>
          <a:lstStyle/>
          <a:p>
            <a:pPr algn="ctr"/>
            <a:r>
              <a:rPr lang="en-US" sz="5400" b="1" dirty="0">
                <a:latin typeface="+mn-lt"/>
                <a:cs typeface="Arial" panose="020B0604020202020204" pitchFamily="34" charset="0"/>
              </a:rPr>
              <a:t>Our Vision</a:t>
            </a:r>
            <a:endParaRPr lang="en-IN" sz="5400" b="1" dirty="0">
              <a:latin typeface="+mn-lt"/>
              <a:cs typeface="Arial" panose="020B0604020202020204" pitchFamily="34" charset="0"/>
            </a:endParaRPr>
          </a:p>
        </p:txBody>
      </p:sp>
      <p:sp>
        <p:nvSpPr>
          <p:cNvPr id="5" name="TextBox 4">
            <a:extLst>
              <a:ext uri="{FF2B5EF4-FFF2-40B4-BE49-F238E27FC236}">
                <a16:creationId xmlns:a16="http://schemas.microsoft.com/office/drawing/2014/main" id="{8AD5ADD4-B114-49F9-AF0F-2973F4F343BD}"/>
              </a:ext>
            </a:extLst>
          </p:cNvPr>
          <p:cNvSpPr txBox="1"/>
          <p:nvPr/>
        </p:nvSpPr>
        <p:spPr>
          <a:xfrm>
            <a:off x="432322" y="1803611"/>
            <a:ext cx="2151541" cy="707886"/>
          </a:xfrm>
          <a:prstGeom prst="rect">
            <a:avLst/>
          </a:prstGeom>
          <a:noFill/>
        </p:spPr>
        <p:txBody>
          <a:bodyPr wrap="square">
            <a:spAutoFit/>
          </a:bodyPr>
          <a:lstStyle/>
          <a:p>
            <a:r>
              <a:rPr lang="en-US" sz="4000" b="1" dirty="0">
                <a:solidFill>
                  <a:srgbClr val="92D050"/>
                </a:solidFill>
                <a:latin typeface="Arial Black" panose="020B0A04020102020204" pitchFamily="34" charset="0"/>
              </a:rPr>
              <a:t>Scrape</a:t>
            </a:r>
          </a:p>
        </p:txBody>
      </p:sp>
      <p:sp>
        <p:nvSpPr>
          <p:cNvPr id="7" name="TextBox 6">
            <a:extLst>
              <a:ext uri="{FF2B5EF4-FFF2-40B4-BE49-F238E27FC236}">
                <a16:creationId xmlns:a16="http://schemas.microsoft.com/office/drawing/2014/main" id="{BA74F664-7542-4C21-A275-B30B7B7A12F8}"/>
              </a:ext>
            </a:extLst>
          </p:cNvPr>
          <p:cNvSpPr txBox="1"/>
          <p:nvPr/>
        </p:nvSpPr>
        <p:spPr>
          <a:xfrm>
            <a:off x="4684661" y="1804787"/>
            <a:ext cx="3204275" cy="707886"/>
          </a:xfrm>
          <a:prstGeom prst="rect">
            <a:avLst/>
          </a:prstGeom>
          <a:noFill/>
        </p:spPr>
        <p:txBody>
          <a:bodyPr wrap="square">
            <a:spAutoFit/>
          </a:bodyPr>
          <a:lstStyle/>
          <a:p>
            <a:pPr algn="ctr"/>
            <a:r>
              <a:rPr lang="en-US" sz="4000" b="1" dirty="0">
                <a:solidFill>
                  <a:srgbClr val="C00000"/>
                </a:solidFill>
                <a:latin typeface="Arial Black" panose="020B0A04020102020204" pitchFamily="34" charset="0"/>
              </a:rPr>
              <a:t>Annotate</a:t>
            </a:r>
            <a:endParaRPr lang="en-IN" sz="4000" b="1" dirty="0">
              <a:solidFill>
                <a:srgbClr val="C00000"/>
              </a:solidFill>
              <a:latin typeface="Arial Black" panose="020B0A04020102020204" pitchFamily="34" charset="0"/>
            </a:endParaRPr>
          </a:p>
        </p:txBody>
      </p:sp>
      <p:sp>
        <p:nvSpPr>
          <p:cNvPr id="9" name="TextBox 8">
            <a:extLst>
              <a:ext uri="{FF2B5EF4-FFF2-40B4-BE49-F238E27FC236}">
                <a16:creationId xmlns:a16="http://schemas.microsoft.com/office/drawing/2014/main" id="{B3E3031F-02FB-4118-9D98-3F21741311BC}"/>
              </a:ext>
            </a:extLst>
          </p:cNvPr>
          <p:cNvSpPr txBox="1"/>
          <p:nvPr/>
        </p:nvSpPr>
        <p:spPr>
          <a:xfrm>
            <a:off x="8787897" y="1803611"/>
            <a:ext cx="2403674" cy="707886"/>
          </a:xfrm>
          <a:prstGeom prst="rect">
            <a:avLst/>
          </a:prstGeom>
          <a:noFill/>
        </p:spPr>
        <p:txBody>
          <a:bodyPr wrap="square">
            <a:spAutoFit/>
          </a:bodyPr>
          <a:lstStyle/>
          <a:p>
            <a:pPr algn="r"/>
            <a:r>
              <a:rPr lang="en-US" sz="4000" b="1" dirty="0">
                <a:solidFill>
                  <a:srgbClr val="00B0F0"/>
                </a:solidFill>
                <a:latin typeface="Arial Black" panose="020B0A04020102020204" pitchFamily="34" charset="0"/>
              </a:rPr>
              <a:t>Search</a:t>
            </a:r>
            <a:endParaRPr lang="en-IN" sz="2800" b="1" dirty="0">
              <a:solidFill>
                <a:srgbClr val="00B0F0"/>
              </a:solidFill>
              <a:latin typeface="Arial Black" panose="020B0A04020102020204" pitchFamily="34" charset="0"/>
            </a:endParaRPr>
          </a:p>
        </p:txBody>
      </p:sp>
      <p:sp>
        <p:nvSpPr>
          <p:cNvPr id="11" name="TextBox 10">
            <a:extLst>
              <a:ext uri="{FF2B5EF4-FFF2-40B4-BE49-F238E27FC236}">
                <a16:creationId xmlns:a16="http://schemas.microsoft.com/office/drawing/2014/main" id="{8AA0F4A6-1D8B-4F47-825C-69C2131CE6D0}"/>
              </a:ext>
            </a:extLst>
          </p:cNvPr>
          <p:cNvSpPr txBox="1"/>
          <p:nvPr/>
        </p:nvSpPr>
        <p:spPr>
          <a:xfrm>
            <a:off x="92817" y="3475663"/>
            <a:ext cx="11589499" cy="400110"/>
          </a:xfrm>
          <a:prstGeom prst="rect">
            <a:avLst/>
          </a:prstGeom>
          <a:solidFill>
            <a:schemeClr val="bg1">
              <a:lumMod val="85000"/>
            </a:schemeClr>
          </a:solidFill>
        </p:spPr>
        <p:txBody>
          <a:bodyPr wrap="square">
            <a:spAutoFit/>
          </a:bodyPr>
          <a:lstStyle/>
          <a:p>
            <a:pPr algn="ctr"/>
            <a:r>
              <a:rPr lang="en-US" sz="2000" i="1" dirty="0"/>
              <a:t>Work on local machines or just mobiles  </a:t>
            </a:r>
            <a:endParaRPr lang="en-IN" sz="2000" i="1" dirty="0"/>
          </a:p>
        </p:txBody>
      </p:sp>
      <p:sp>
        <p:nvSpPr>
          <p:cNvPr id="4" name="AutoShape 2">
            <a:extLst>
              <a:ext uri="{FF2B5EF4-FFF2-40B4-BE49-F238E27FC236}">
                <a16:creationId xmlns:a16="http://schemas.microsoft.com/office/drawing/2014/main" id="{471A7ED1-7F6F-4EF8-BAB5-A45FC4FD428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5" name="AutoShape 4">
            <a:extLst>
              <a:ext uri="{FF2B5EF4-FFF2-40B4-BE49-F238E27FC236}">
                <a16:creationId xmlns:a16="http://schemas.microsoft.com/office/drawing/2014/main" id="{1B333726-CC99-43E0-8AFD-BB1EAD78E17A}"/>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4" name="Picture 23">
            <a:extLst>
              <a:ext uri="{FF2B5EF4-FFF2-40B4-BE49-F238E27FC236}">
                <a16:creationId xmlns:a16="http://schemas.microsoft.com/office/drawing/2014/main" id="{E24228C0-9161-4AB8-94F6-65AE430275D7}"/>
              </a:ext>
            </a:extLst>
          </p:cNvPr>
          <p:cNvPicPr>
            <a:picLocks noChangeAspect="1"/>
          </p:cNvPicPr>
          <p:nvPr/>
        </p:nvPicPr>
        <p:blipFill>
          <a:blip r:embed="rId3"/>
          <a:stretch>
            <a:fillRect/>
          </a:stretch>
        </p:blipFill>
        <p:spPr>
          <a:xfrm>
            <a:off x="56236" y="3886200"/>
            <a:ext cx="11626080" cy="2979106"/>
          </a:xfrm>
          <a:prstGeom prst="rect">
            <a:avLst/>
          </a:prstGeom>
        </p:spPr>
      </p:pic>
      <p:pic>
        <p:nvPicPr>
          <p:cNvPr id="6" name="Picture 5">
            <a:extLst>
              <a:ext uri="{FF2B5EF4-FFF2-40B4-BE49-F238E27FC236}">
                <a16:creationId xmlns:a16="http://schemas.microsoft.com/office/drawing/2014/main" id="{10344A9A-A843-4523-9ABE-FC61BE919AFE}"/>
              </a:ext>
            </a:extLst>
          </p:cNvPr>
          <p:cNvPicPr>
            <a:picLocks noChangeAspect="1"/>
          </p:cNvPicPr>
          <p:nvPr/>
        </p:nvPicPr>
        <p:blipFill>
          <a:blip r:embed="rId4"/>
          <a:stretch>
            <a:fillRect/>
          </a:stretch>
        </p:blipFill>
        <p:spPr>
          <a:xfrm>
            <a:off x="11693891" y="23150"/>
            <a:ext cx="472547" cy="6858000"/>
          </a:xfrm>
          <a:prstGeom prst="rect">
            <a:avLst/>
          </a:prstGeom>
        </p:spPr>
      </p:pic>
    </p:spTree>
    <p:extLst>
      <p:ext uri="{BB962C8B-B14F-4D97-AF65-F5344CB8AC3E}">
        <p14:creationId xmlns:p14="http://schemas.microsoft.com/office/powerpoint/2010/main" val="2631184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34CC-456F-4E44-BF33-7B85E7F8E282}"/>
              </a:ext>
            </a:extLst>
          </p:cNvPr>
          <p:cNvSpPr>
            <a:spLocks noGrp="1"/>
          </p:cNvSpPr>
          <p:nvPr>
            <p:ph type="title"/>
          </p:nvPr>
        </p:nvSpPr>
        <p:spPr>
          <a:xfrm>
            <a:off x="36589" y="361713"/>
            <a:ext cx="11671673" cy="888493"/>
          </a:xfrm>
        </p:spPr>
        <p:txBody>
          <a:bodyPr>
            <a:normAutofit fontScale="90000"/>
          </a:bodyPr>
          <a:lstStyle/>
          <a:p>
            <a:pPr algn="ctr"/>
            <a:r>
              <a:rPr lang="en-US" sz="6000" b="1" spc="300" dirty="0">
                <a:latin typeface="Arial" panose="020B0604020202020204" pitchFamily="34" charset="0"/>
                <a:cs typeface="Arial" panose="020B0604020202020204" pitchFamily="34" charset="0"/>
              </a:rPr>
              <a:t>    </a:t>
            </a:r>
            <a:r>
              <a:rPr lang="en-US" sz="6700" b="1" spc="300" dirty="0">
                <a:latin typeface="+mn-lt"/>
                <a:cs typeface="Arial" panose="020B0604020202020204" pitchFamily="34" charset="0"/>
              </a:rPr>
              <a:t>penVirus</a:t>
            </a:r>
            <a:endParaRPr lang="en-IN" sz="6000" b="1" spc="300" dirty="0">
              <a:latin typeface="+mn-lt"/>
              <a:cs typeface="Arial" panose="020B0604020202020204" pitchFamily="34" charset="0"/>
            </a:endParaRPr>
          </a:p>
        </p:txBody>
      </p:sp>
      <p:cxnSp>
        <p:nvCxnSpPr>
          <p:cNvPr id="9" name="Straight Connector 8">
            <a:extLst>
              <a:ext uri="{FF2B5EF4-FFF2-40B4-BE49-F238E27FC236}">
                <a16:creationId xmlns:a16="http://schemas.microsoft.com/office/drawing/2014/main" id="{19F0F0EA-41E4-494C-BD4A-AECDCB72B4D8}"/>
              </a:ext>
            </a:extLst>
          </p:cNvPr>
          <p:cNvCxnSpPr>
            <a:cxnSpLocks/>
          </p:cNvCxnSpPr>
          <p:nvPr/>
        </p:nvCxnSpPr>
        <p:spPr>
          <a:xfrm>
            <a:off x="11844718" y="0"/>
            <a:ext cx="0" cy="6858000"/>
          </a:xfrm>
          <a:prstGeom prst="line">
            <a:avLst/>
          </a:prstGeom>
          <a:ln w="76200">
            <a:solidFill>
              <a:srgbClr val="FBC48D"/>
            </a:solidFill>
          </a:ln>
        </p:spPr>
        <p:style>
          <a:lnRef idx="1">
            <a:schemeClr val="accent6"/>
          </a:lnRef>
          <a:fillRef idx="0">
            <a:schemeClr val="accent6"/>
          </a:fillRef>
          <a:effectRef idx="0">
            <a:schemeClr val="accent6"/>
          </a:effectRef>
          <a:fontRef idx="minor">
            <a:schemeClr val="tx1"/>
          </a:fontRef>
        </p:style>
      </p:cxnSp>
      <p:cxnSp>
        <p:nvCxnSpPr>
          <p:cNvPr id="13" name="Straight Connector 12">
            <a:extLst>
              <a:ext uri="{FF2B5EF4-FFF2-40B4-BE49-F238E27FC236}">
                <a16:creationId xmlns:a16="http://schemas.microsoft.com/office/drawing/2014/main" id="{55CC26CC-06F4-4BE2-BB3D-22B0D90D6A76}"/>
              </a:ext>
            </a:extLst>
          </p:cNvPr>
          <p:cNvCxnSpPr>
            <a:cxnSpLocks/>
          </p:cNvCxnSpPr>
          <p:nvPr/>
        </p:nvCxnSpPr>
        <p:spPr>
          <a:xfrm flipH="1">
            <a:off x="12104917" y="0"/>
            <a:ext cx="0" cy="6858000"/>
          </a:xfrm>
          <a:prstGeom prst="line">
            <a:avLst/>
          </a:prstGeom>
          <a:ln w="76200">
            <a:solidFill>
              <a:srgbClr val="F9A959"/>
            </a:solidFill>
          </a:ln>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4E5B179C-45BD-4302-982C-FAA8D9FEE4D9}"/>
              </a:ext>
            </a:extLst>
          </p:cNvPr>
          <p:cNvCxnSpPr>
            <a:cxnSpLocks/>
          </p:cNvCxnSpPr>
          <p:nvPr/>
        </p:nvCxnSpPr>
        <p:spPr>
          <a:xfrm>
            <a:off x="11708264" y="0"/>
            <a:ext cx="0" cy="6858000"/>
          </a:xfrm>
          <a:prstGeom prst="line">
            <a:avLst/>
          </a:prstGeom>
          <a:ln w="76200">
            <a:solidFill>
              <a:srgbClr val="F7E7BB"/>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86CF2456-069F-411C-BB77-B976D49238A4}"/>
              </a:ext>
            </a:extLst>
          </p:cNvPr>
          <p:cNvCxnSpPr>
            <a:cxnSpLocks/>
          </p:cNvCxnSpPr>
          <p:nvPr/>
        </p:nvCxnSpPr>
        <p:spPr>
          <a:xfrm>
            <a:off x="11977396" y="0"/>
            <a:ext cx="0" cy="6858000"/>
          </a:xfrm>
          <a:prstGeom prst="line">
            <a:avLst/>
          </a:prstGeom>
          <a:ln w="76200">
            <a:solidFill>
              <a:srgbClr val="EBC457"/>
            </a:solidFill>
          </a:ln>
        </p:spPr>
        <p:style>
          <a:lnRef idx="1">
            <a:schemeClr val="accent6"/>
          </a:lnRef>
          <a:fillRef idx="0">
            <a:schemeClr val="accent6"/>
          </a:fillRef>
          <a:effectRef idx="0">
            <a:schemeClr val="accent6"/>
          </a:effectRef>
          <a:fontRef idx="minor">
            <a:schemeClr val="tx1"/>
          </a:fontRef>
        </p:style>
      </p:cxnSp>
      <p:sp>
        <p:nvSpPr>
          <p:cNvPr id="11" name="TextBox 10">
            <a:extLst>
              <a:ext uri="{FF2B5EF4-FFF2-40B4-BE49-F238E27FC236}">
                <a16:creationId xmlns:a16="http://schemas.microsoft.com/office/drawing/2014/main" id="{305312F7-CCE5-444F-9235-14F7672C212E}"/>
              </a:ext>
            </a:extLst>
          </p:cNvPr>
          <p:cNvSpPr txBox="1"/>
          <p:nvPr/>
        </p:nvSpPr>
        <p:spPr>
          <a:xfrm>
            <a:off x="3693213" y="5496132"/>
            <a:ext cx="7039847" cy="400110"/>
          </a:xfrm>
          <a:prstGeom prst="rect">
            <a:avLst/>
          </a:prstGeom>
          <a:noFill/>
        </p:spPr>
        <p:txBody>
          <a:bodyPr wrap="square">
            <a:spAutoFit/>
          </a:bodyPr>
          <a:lstStyle/>
          <a:p>
            <a:pPr algn="ctr"/>
            <a:r>
              <a:rPr lang="en-US" sz="2000" i="1" dirty="0">
                <a:latin typeface="Times New Roman" panose="02020603050405020304" pitchFamily="18" charset="0"/>
                <a:cs typeface="Times New Roman" panose="02020603050405020304" pitchFamily="18" charset="0"/>
              </a:rPr>
              <a:t>Endeavoring to extract pearls from an ocean of Knowledge</a:t>
            </a:r>
            <a:endParaRPr lang="en-IN" sz="2000" i="1" dirty="0">
              <a:latin typeface="Times New Roman" panose="02020603050405020304" pitchFamily="18" charset="0"/>
              <a:cs typeface="Times New Roman" panose="02020603050405020304" pitchFamily="18" charset="0"/>
            </a:endParaRPr>
          </a:p>
        </p:txBody>
      </p:sp>
      <p:sp>
        <p:nvSpPr>
          <p:cNvPr id="67" name="TextBox 66">
            <a:extLst>
              <a:ext uri="{FF2B5EF4-FFF2-40B4-BE49-F238E27FC236}">
                <a16:creationId xmlns:a16="http://schemas.microsoft.com/office/drawing/2014/main" id="{043D1B1A-C893-4430-8CD1-E9B3D397CBDF}"/>
              </a:ext>
            </a:extLst>
          </p:cNvPr>
          <p:cNvSpPr txBox="1"/>
          <p:nvPr/>
        </p:nvSpPr>
        <p:spPr>
          <a:xfrm>
            <a:off x="637045" y="6598367"/>
            <a:ext cx="6094070" cy="215444"/>
          </a:xfrm>
          <a:prstGeom prst="rect">
            <a:avLst/>
          </a:prstGeom>
          <a:noFill/>
        </p:spPr>
        <p:txBody>
          <a:bodyPr wrap="square">
            <a:spAutoFit/>
          </a:bodyPr>
          <a:lstStyle/>
          <a:p>
            <a:r>
              <a:rPr lang="en-US" sz="800" b="1" i="0" dirty="0">
                <a:solidFill>
                  <a:srgbClr val="1D1C1D"/>
                </a:solidFill>
                <a:effectLst/>
                <a:latin typeface="Slack-Lato"/>
              </a:rPr>
              <a:t>Credits: </a:t>
            </a:r>
            <a:r>
              <a:rPr lang="en-US" sz="800" b="0" i="0" dirty="0">
                <a:solidFill>
                  <a:srgbClr val="1D1C1D"/>
                </a:solidFill>
                <a:effectLst/>
                <a:latin typeface="Slack-Lato"/>
              </a:rPr>
              <a:t>MS PowerPoint 3D Models; </a:t>
            </a:r>
            <a:r>
              <a:rPr lang="en-US" sz="800" dirty="0"/>
              <a:t>Wikipedia (</a:t>
            </a:r>
            <a:r>
              <a:rPr lang="en-IN" sz="800" dirty="0"/>
              <a:t>https://en.wikipedia.org)</a:t>
            </a:r>
          </a:p>
        </p:txBody>
      </p:sp>
      <p:pic>
        <p:nvPicPr>
          <p:cNvPr id="60" name="Picture 2" descr="cc logo">
            <a:extLst>
              <a:ext uri="{FF2B5EF4-FFF2-40B4-BE49-F238E27FC236}">
                <a16:creationId xmlns:a16="http://schemas.microsoft.com/office/drawing/2014/main" id="{A7710D25-003A-409C-86E9-355D7224C93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36589" y="6554530"/>
            <a:ext cx="259281" cy="259281"/>
          </a:xfrm>
          <a:prstGeom prst="ellipse">
            <a:avLst/>
          </a:prstGeom>
          <a:solidFill>
            <a:schemeClr val="bg1"/>
          </a:solidFill>
        </p:spPr>
      </p:pic>
      <p:pic>
        <p:nvPicPr>
          <p:cNvPr id="61" name="Picture 60">
            <a:extLst>
              <a:ext uri="{FF2B5EF4-FFF2-40B4-BE49-F238E27FC236}">
                <a16:creationId xmlns:a16="http://schemas.microsoft.com/office/drawing/2014/main" id="{834B3978-FF20-44EB-A402-06F47DC944A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302682" y="6555019"/>
            <a:ext cx="259281" cy="259281"/>
          </a:xfrm>
          <a:prstGeom prst="ellipse">
            <a:avLst/>
          </a:prstGeom>
          <a:solidFill>
            <a:schemeClr val="bg1"/>
          </a:solidFill>
        </p:spPr>
      </p:pic>
      <p:pic>
        <p:nvPicPr>
          <p:cNvPr id="3" name="Picture 2">
            <a:extLst>
              <a:ext uri="{FF2B5EF4-FFF2-40B4-BE49-F238E27FC236}">
                <a16:creationId xmlns:a16="http://schemas.microsoft.com/office/drawing/2014/main" id="{F571F89C-CCD2-4B29-AA1A-3D18D12DF957}"/>
              </a:ext>
            </a:extLst>
          </p:cNvPr>
          <p:cNvPicPr>
            <a:picLocks noChangeAspect="1" noChangeArrowheads="1"/>
          </p:cNvPicPr>
          <p:nvPr/>
        </p:nvPicPr>
        <p:blipFill>
          <a:blip r:embed="rId8">
            <a:biLevel thresh="75000"/>
            <a:extLst>
              <a:ext uri="{28A0092B-C50C-407E-A947-70E740481C1C}">
                <a14:useLocalDpi xmlns:a14="http://schemas.microsoft.com/office/drawing/2010/main" val="0"/>
              </a:ext>
            </a:extLst>
          </a:blip>
          <a:srcRect/>
          <a:stretch>
            <a:fillRect/>
          </a:stretch>
        </p:blipFill>
        <p:spPr bwMode="auto">
          <a:xfrm>
            <a:off x="4117778" y="361713"/>
            <a:ext cx="620700" cy="7279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C57B660-A2DA-4D41-AE60-33E118993236}"/>
              </a:ext>
            </a:extLst>
          </p:cNvPr>
          <p:cNvPicPr>
            <a:picLocks noChangeAspect="1"/>
          </p:cNvPicPr>
          <p:nvPr/>
        </p:nvPicPr>
        <p:blipFill>
          <a:blip r:embed="rId9"/>
          <a:stretch>
            <a:fillRect/>
          </a:stretch>
        </p:blipFill>
        <p:spPr>
          <a:xfrm>
            <a:off x="546362" y="1250206"/>
            <a:ext cx="10931075" cy="4627265"/>
          </a:xfrm>
          <a:prstGeom prst="rect">
            <a:avLst/>
          </a:prstGeom>
        </p:spPr>
      </p:pic>
    </p:spTree>
    <p:extLst>
      <p:ext uri="{BB962C8B-B14F-4D97-AF65-F5344CB8AC3E}">
        <p14:creationId xmlns:p14="http://schemas.microsoft.com/office/powerpoint/2010/main" val="3862476933"/>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C21F8E-259B-42F8-88A1-E265BA162238}"/>
              </a:ext>
            </a:extLst>
          </p:cNvPr>
          <p:cNvSpPr/>
          <p:nvPr/>
        </p:nvSpPr>
        <p:spPr>
          <a:xfrm>
            <a:off x="6130136" y="1635986"/>
            <a:ext cx="5581902" cy="458600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Rectangle 22">
            <a:extLst>
              <a:ext uri="{FF2B5EF4-FFF2-40B4-BE49-F238E27FC236}">
                <a16:creationId xmlns:a16="http://schemas.microsoft.com/office/drawing/2014/main" id="{C15EEF96-F5AB-45FE-A276-3FA3D9402F3B}"/>
              </a:ext>
            </a:extLst>
          </p:cNvPr>
          <p:cNvSpPr/>
          <p:nvPr/>
        </p:nvSpPr>
        <p:spPr>
          <a:xfrm>
            <a:off x="125957" y="1623480"/>
            <a:ext cx="5791303" cy="45985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TextBox 21">
            <a:extLst>
              <a:ext uri="{FF2B5EF4-FFF2-40B4-BE49-F238E27FC236}">
                <a16:creationId xmlns:a16="http://schemas.microsoft.com/office/drawing/2014/main" id="{794A7708-59CC-4459-88C1-9423B0BB784A}"/>
              </a:ext>
            </a:extLst>
          </p:cNvPr>
          <p:cNvSpPr txBox="1"/>
          <p:nvPr/>
        </p:nvSpPr>
        <p:spPr>
          <a:xfrm>
            <a:off x="110127" y="1989365"/>
            <a:ext cx="6008910" cy="2523768"/>
          </a:xfrm>
          <a:prstGeom prst="rect">
            <a:avLst/>
          </a:prstGeom>
          <a:noFill/>
        </p:spPr>
        <p:txBody>
          <a:bodyPr wrap="square">
            <a:spAutoFit/>
          </a:bodyPr>
          <a:lstStyle/>
          <a:p>
            <a:pPr lvl="1" algn="ctr"/>
            <a:r>
              <a:rPr lang="en-US" sz="4000" b="1" dirty="0" err="1">
                <a:ea typeface="+mj-ea"/>
                <a:cs typeface="Arial" panose="020B0604020202020204" pitchFamily="34" charset="0"/>
              </a:rPr>
              <a:t>getpapers</a:t>
            </a:r>
            <a:r>
              <a:rPr lang="en-US" sz="4000" dirty="0"/>
              <a:t> </a:t>
            </a:r>
            <a:endParaRPr lang="en-US" sz="4000" i="1" dirty="0"/>
          </a:p>
          <a:p>
            <a:pPr lvl="1"/>
            <a:endParaRPr lang="en-US" sz="2000" i="1" dirty="0"/>
          </a:p>
          <a:p>
            <a:pPr lvl="1"/>
            <a:r>
              <a:rPr lang="en-US" sz="2000" i="1" dirty="0"/>
              <a:t>Scraper for downloading scientific literature</a:t>
            </a:r>
          </a:p>
          <a:p>
            <a:pPr lvl="1"/>
            <a:r>
              <a:rPr lang="en-US" sz="2000" i="1" dirty="0"/>
              <a:t> </a:t>
            </a:r>
          </a:p>
          <a:p>
            <a:pPr marL="742950" lvl="1" indent="-285750">
              <a:buFont typeface="Arial" panose="020B0604020202020204" pitchFamily="34" charset="0"/>
              <a:buChar char="•"/>
            </a:pPr>
            <a:r>
              <a:rPr lang="en-US" sz="2000" i="1" dirty="0"/>
              <a:t>Metadata </a:t>
            </a:r>
          </a:p>
          <a:p>
            <a:pPr marL="742950" lvl="1" indent="-285750">
              <a:buFont typeface="Arial" panose="020B0604020202020204" pitchFamily="34" charset="0"/>
              <a:buChar char="•"/>
            </a:pPr>
            <a:r>
              <a:rPr lang="en-US" sz="2000" i="1" dirty="0"/>
              <a:t>Full texts </a:t>
            </a:r>
          </a:p>
          <a:p>
            <a:pPr lvl="1"/>
            <a:endParaRPr lang="en-US" i="1" dirty="0"/>
          </a:p>
        </p:txBody>
      </p:sp>
      <p:cxnSp>
        <p:nvCxnSpPr>
          <p:cNvPr id="7" name="Straight Connector 6">
            <a:extLst>
              <a:ext uri="{FF2B5EF4-FFF2-40B4-BE49-F238E27FC236}">
                <a16:creationId xmlns:a16="http://schemas.microsoft.com/office/drawing/2014/main" id="{C17F6E71-5082-468E-B14C-FCC0FECA23F2}"/>
              </a:ext>
            </a:extLst>
          </p:cNvPr>
          <p:cNvCxnSpPr>
            <a:cxnSpLocks/>
          </p:cNvCxnSpPr>
          <p:nvPr/>
        </p:nvCxnSpPr>
        <p:spPr>
          <a:xfrm>
            <a:off x="11844718" y="0"/>
            <a:ext cx="0" cy="6858000"/>
          </a:xfrm>
          <a:prstGeom prst="line">
            <a:avLst/>
          </a:prstGeom>
          <a:ln w="76200">
            <a:solidFill>
              <a:srgbClr val="FBC48D"/>
            </a:solidFill>
          </a:ln>
        </p:spPr>
        <p:style>
          <a:lnRef idx="1">
            <a:schemeClr val="accent6"/>
          </a:lnRef>
          <a:fillRef idx="0">
            <a:schemeClr val="accent6"/>
          </a:fillRef>
          <a:effectRef idx="0">
            <a:schemeClr val="accent6"/>
          </a:effectRef>
          <a:fontRef idx="minor">
            <a:schemeClr val="tx1"/>
          </a:fontRef>
        </p:style>
      </p:cxnSp>
      <p:cxnSp>
        <p:nvCxnSpPr>
          <p:cNvPr id="8" name="Straight Connector 7">
            <a:extLst>
              <a:ext uri="{FF2B5EF4-FFF2-40B4-BE49-F238E27FC236}">
                <a16:creationId xmlns:a16="http://schemas.microsoft.com/office/drawing/2014/main" id="{7062B780-FEA1-47C6-8CDA-C2137CAC9FE9}"/>
              </a:ext>
            </a:extLst>
          </p:cNvPr>
          <p:cNvCxnSpPr>
            <a:cxnSpLocks/>
          </p:cNvCxnSpPr>
          <p:nvPr/>
        </p:nvCxnSpPr>
        <p:spPr>
          <a:xfrm flipH="1">
            <a:off x="12104917" y="0"/>
            <a:ext cx="0" cy="6858000"/>
          </a:xfrm>
          <a:prstGeom prst="line">
            <a:avLst/>
          </a:prstGeom>
          <a:ln w="76200">
            <a:solidFill>
              <a:srgbClr val="F9A959"/>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7B01EBC9-3210-43C9-AF96-EE029711E361}"/>
              </a:ext>
            </a:extLst>
          </p:cNvPr>
          <p:cNvCxnSpPr>
            <a:cxnSpLocks/>
          </p:cNvCxnSpPr>
          <p:nvPr/>
        </p:nvCxnSpPr>
        <p:spPr>
          <a:xfrm>
            <a:off x="11977396" y="0"/>
            <a:ext cx="0" cy="6858000"/>
          </a:xfrm>
          <a:prstGeom prst="line">
            <a:avLst/>
          </a:prstGeom>
          <a:ln w="76200">
            <a:solidFill>
              <a:srgbClr val="EBC457"/>
            </a:solidFill>
          </a:ln>
        </p:spPr>
        <p:style>
          <a:lnRef idx="1">
            <a:schemeClr val="accent6"/>
          </a:lnRef>
          <a:fillRef idx="0">
            <a:schemeClr val="accent6"/>
          </a:fillRef>
          <a:effectRef idx="0">
            <a:schemeClr val="accent6"/>
          </a:effectRef>
          <a:fontRef idx="minor">
            <a:schemeClr val="tx1"/>
          </a:fontRef>
        </p:style>
      </p:cxnSp>
      <p:pic>
        <p:nvPicPr>
          <p:cNvPr id="14" name="Picture 2" descr="cc logo">
            <a:extLst>
              <a:ext uri="{FF2B5EF4-FFF2-40B4-BE49-F238E27FC236}">
                <a16:creationId xmlns:a16="http://schemas.microsoft.com/office/drawing/2014/main" id="{AF9C8DF3-889E-4C18-B9E8-5DDF49909AD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9493" y="6559391"/>
            <a:ext cx="259281" cy="259281"/>
          </a:xfrm>
          <a:prstGeom prst="ellipse">
            <a:avLst/>
          </a:prstGeom>
          <a:solidFill>
            <a:schemeClr val="bg1"/>
          </a:solidFill>
        </p:spPr>
      </p:pic>
      <p:pic>
        <p:nvPicPr>
          <p:cNvPr id="16" name="Picture 15">
            <a:extLst>
              <a:ext uri="{FF2B5EF4-FFF2-40B4-BE49-F238E27FC236}">
                <a16:creationId xmlns:a16="http://schemas.microsoft.com/office/drawing/2014/main" id="{D07F69CC-DFC0-4047-A40C-B9AA2342864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226" b="96774" l="3226" r="95968">
                        <a14:foregroundMark x1="54032" y1="8871" x2="54032" y2="8871"/>
                        <a14:foregroundMark x1="54032" y1="4032" x2="54032" y2="4032"/>
                        <a14:foregroundMark x1="94355" y1="42742" x2="94355" y2="42742"/>
                        <a14:foregroundMark x1="87903" y1="83871" x2="87903" y2="83871"/>
                        <a14:foregroundMark x1="80645" y1="82258" x2="80645" y2="82258"/>
                        <a14:foregroundMark x1="35484" y1="89516" x2="35484" y2="89516"/>
                        <a14:foregroundMark x1="3226" y1="62903" x2="3226" y2="62903"/>
                        <a14:foregroundMark x1="7258" y1="39516" x2="7258" y2="39516"/>
                        <a14:foregroundMark x1="50000" y1="50000" x2="50000" y2="50000"/>
                        <a14:foregroundMark x1="55645" y1="42742" x2="55645" y2="42742"/>
                        <a14:foregroundMark x1="51613" y1="25000" x2="51613" y2="25000"/>
                        <a14:foregroundMark x1="69355" y1="11290" x2="69355" y2="11290"/>
                        <a14:foregroundMark x1="79032" y1="17742" x2="79032" y2="17742"/>
                        <a14:foregroundMark x1="91129" y1="55645" x2="91129" y2="55645"/>
                        <a14:foregroundMark x1="91129" y1="73387" x2="8871" y2="66129"/>
                        <a14:foregroundMark x1="76613" y1="16129" x2="91129" y2="76613"/>
                        <a14:foregroundMark x1="91129" y1="67742" x2="91129" y2="67742"/>
                        <a14:foregroundMark x1="92742" y1="54032" x2="92742" y2="54032"/>
                        <a14:foregroundMark x1="94355" y1="45161" x2="94355" y2="45161"/>
                        <a14:foregroundMark x1="94355" y1="39516" x2="94355" y2="39516"/>
                        <a14:foregroundMark x1="89516" y1="33871" x2="87903" y2="29032"/>
                        <a14:foregroundMark x1="95161" y1="44355" x2="96774" y2="57258"/>
                        <a14:foregroundMark x1="96774" y1="58871" x2="96774" y2="58871"/>
                        <a14:foregroundMark x1="75000" y1="93548" x2="75000" y2="93548"/>
                        <a14:foregroundMark x1="57258" y1="89516" x2="57258" y2="89516"/>
                        <a14:foregroundMark x1="54032" y1="91129" x2="54032" y2="91129"/>
                        <a14:foregroundMark x1="48387" y1="91129" x2="48387" y2="91129"/>
                        <a14:foregroundMark x1="42742" y1="91129" x2="37903" y2="91129"/>
                        <a14:foregroundMark x1="35484" y1="91129" x2="35484" y2="91129"/>
                        <a14:foregroundMark x1="28226" y1="85484" x2="25000" y2="80645"/>
                        <a14:foregroundMark x1="21774" y1="77419" x2="21774" y2="77419"/>
                        <a14:foregroundMark x1="42742" y1="96774" x2="42742" y2="96774"/>
                        <a14:foregroundMark x1="53226" y1="96774" x2="57258" y2="96774"/>
                        <a14:foregroundMark x1="23387" y1="14516" x2="23387" y2="14516"/>
                        <a14:foregroundMark x1="23387" y1="14516" x2="23387" y2="14516"/>
                      </a14:backgroundRemoval>
                    </a14:imgEffect>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288774" y="6555630"/>
            <a:ext cx="259281" cy="259281"/>
          </a:xfrm>
          <a:prstGeom prst="ellipse">
            <a:avLst/>
          </a:prstGeom>
          <a:solidFill>
            <a:schemeClr val="bg1"/>
          </a:solidFill>
        </p:spPr>
      </p:pic>
      <p:pic>
        <p:nvPicPr>
          <p:cNvPr id="11" name="Picture 10">
            <a:extLst>
              <a:ext uri="{FF2B5EF4-FFF2-40B4-BE49-F238E27FC236}">
                <a16:creationId xmlns:a16="http://schemas.microsoft.com/office/drawing/2014/main" id="{E900C10F-677B-4243-823F-D187C933F006}"/>
              </a:ext>
            </a:extLst>
          </p:cNvPr>
          <p:cNvPicPr>
            <a:picLocks noChangeAspect="1"/>
          </p:cNvPicPr>
          <p:nvPr/>
        </p:nvPicPr>
        <p:blipFill>
          <a:blip r:embed="rId7"/>
          <a:stretch>
            <a:fillRect/>
          </a:stretch>
        </p:blipFill>
        <p:spPr>
          <a:xfrm>
            <a:off x="6493889" y="2802374"/>
            <a:ext cx="1719702" cy="1648031"/>
          </a:xfrm>
          <a:prstGeom prst="rect">
            <a:avLst/>
          </a:prstGeom>
        </p:spPr>
      </p:pic>
      <p:sp>
        <p:nvSpPr>
          <p:cNvPr id="12" name="TextBox 11">
            <a:extLst>
              <a:ext uri="{FF2B5EF4-FFF2-40B4-BE49-F238E27FC236}">
                <a16:creationId xmlns:a16="http://schemas.microsoft.com/office/drawing/2014/main" id="{5D9DEFC2-EC2A-4A92-B043-5D5B0D7BCB14}"/>
              </a:ext>
            </a:extLst>
          </p:cNvPr>
          <p:cNvSpPr txBox="1"/>
          <p:nvPr/>
        </p:nvSpPr>
        <p:spPr>
          <a:xfrm>
            <a:off x="6152334" y="2004539"/>
            <a:ext cx="5559699" cy="707886"/>
          </a:xfrm>
          <a:prstGeom prst="rect">
            <a:avLst/>
          </a:prstGeom>
          <a:noFill/>
        </p:spPr>
        <p:txBody>
          <a:bodyPr wrap="square" rtlCol="0">
            <a:spAutoFit/>
          </a:bodyPr>
          <a:lstStyle/>
          <a:p>
            <a:pPr algn="ctr"/>
            <a:r>
              <a:rPr lang="en-US" sz="4000" b="1" dirty="0">
                <a:ea typeface="+mj-ea"/>
                <a:cs typeface="Arial" panose="020B0604020202020204" pitchFamily="34" charset="0"/>
              </a:rPr>
              <a:t>Repository </a:t>
            </a:r>
            <a:endParaRPr lang="en-IN" sz="4000" b="1" dirty="0">
              <a:ea typeface="+mj-ea"/>
              <a:cs typeface="Arial" panose="020B0604020202020204" pitchFamily="34" charset="0"/>
            </a:endParaRPr>
          </a:p>
        </p:txBody>
      </p:sp>
      <p:sp>
        <p:nvSpPr>
          <p:cNvPr id="39" name="TextBox 38">
            <a:extLst>
              <a:ext uri="{FF2B5EF4-FFF2-40B4-BE49-F238E27FC236}">
                <a16:creationId xmlns:a16="http://schemas.microsoft.com/office/drawing/2014/main" id="{CF17777B-72FB-422B-8D1A-7AA81673B276}"/>
              </a:ext>
            </a:extLst>
          </p:cNvPr>
          <p:cNvSpPr txBox="1"/>
          <p:nvPr/>
        </p:nvSpPr>
        <p:spPr>
          <a:xfrm>
            <a:off x="589722" y="6599467"/>
            <a:ext cx="6123006" cy="215444"/>
          </a:xfrm>
          <a:prstGeom prst="rect">
            <a:avLst/>
          </a:prstGeom>
          <a:noFill/>
        </p:spPr>
        <p:txBody>
          <a:bodyPr wrap="square">
            <a:spAutoFit/>
          </a:bodyPr>
          <a:lstStyle/>
          <a:p>
            <a:r>
              <a:rPr lang="en-IN" sz="800" b="1" dirty="0"/>
              <a:t>Credits</a:t>
            </a:r>
            <a:r>
              <a:rPr lang="en-IN" sz="800" dirty="0"/>
              <a:t>: https://www.wikidata.org/wiki/Wikidata:Main_Page</a:t>
            </a:r>
          </a:p>
        </p:txBody>
      </p:sp>
      <p:sp>
        <p:nvSpPr>
          <p:cNvPr id="42" name="Oval 41">
            <a:extLst>
              <a:ext uri="{FF2B5EF4-FFF2-40B4-BE49-F238E27FC236}">
                <a16:creationId xmlns:a16="http://schemas.microsoft.com/office/drawing/2014/main" id="{3AB2522E-D6DA-4209-BCCE-C75A46AE54B9}"/>
              </a:ext>
            </a:extLst>
          </p:cNvPr>
          <p:cNvSpPr/>
          <p:nvPr/>
        </p:nvSpPr>
        <p:spPr>
          <a:xfrm>
            <a:off x="3826445" y="3676811"/>
            <a:ext cx="1948670" cy="87644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Hundreds of papers/min</a:t>
            </a:r>
            <a:endParaRPr lang="en-IN" dirty="0">
              <a:solidFill>
                <a:srgbClr val="C00000"/>
              </a:solidFill>
            </a:endParaRPr>
          </a:p>
        </p:txBody>
      </p:sp>
      <p:sp>
        <p:nvSpPr>
          <p:cNvPr id="44" name="TextBox 43">
            <a:extLst>
              <a:ext uri="{FF2B5EF4-FFF2-40B4-BE49-F238E27FC236}">
                <a16:creationId xmlns:a16="http://schemas.microsoft.com/office/drawing/2014/main" id="{B0AA381F-5EF9-43E0-8D3E-F1599D15559C}"/>
              </a:ext>
            </a:extLst>
          </p:cNvPr>
          <p:cNvSpPr txBox="1"/>
          <p:nvPr/>
        </p:nvSpPr>
        <p:spPr>
          <a:xfrm>
            <a:off x="8341110" y="3339175"/>
            <a:ext cx="3144586" cy="830997"/>
          </a:xfrm>
          <a:prstGeom prst="rect">
            <a:avLst/>
          </a:prstGeom>
          <a:noFill/>
        </p:spPr>
        <p:txBody>
          <a:bodyPr wrap="square">
            <a:spAutoFit/>
          </a:bodyPr>
          <a:lstStyle/>
          <a:p>
            <a:pPr algn="just"/>
            <a:r>
              <a:rPr lang="en-US" sz="2400" dirty="0"/>
              <a:t>Open life science publications</a:t>
            </a:r>
          </a:p>
        </p:txBody>
      </p:sp>
      <p:sp>
        <p:nvSpPr>
          <p:cNvPr id="49" name="Title 1">
            <a:extLst>
              <a:ext uri="{FF2B5EF4-FFF2-40B4-BE49-F238E27FC236}">
                <a16:creationId xmlns:a16="http://schemas.microsoft.com/office/drawing/2014/main" id="{1D6FDAA9-BA5C-4468-8938-3815C07AE11E}"/>
              </a:ext>
            </a:extLst>
          </p:cNvPr>
          <p:cNvSpPr>
            <a:spLocks noGrp="1"/>
          </p:cNvSpPr>
          <p:nvPr>
            <p:ph type="title"/>
          </p:nvPr>
        </p:nvSpPr>
        <p:spPr>
          <a:xfrm>
            <a:off x="86784" y="49557"/>
            <a:ext cx="11625249" cy="1325563"/>
          </a:xfrm>
        </p:spPr>
        <p:txBody>
          <a:bodyPr>
            <a:normAutofit/>
          </a:bodyPr>
          <a:lstStyle/>
          <a:p>
            <a:pPr algn="ctr"/>
            <a:r>
              <a:rPr lang="en-US" sz="6000" b="1" dirty="0">
                <a:latin typeface="+mn-lt"/>
                <a:cs typeface="Arial" panose="020B0604020202020204" pitchFamily="34" charset="0"/>
              </a:rPr>
              <a:t>O</a:t>
            </a:r>
            <a:r>
              <a:rPr lang="en-IN" sz="6000" b="1" dirty="0" err="1">
                <a:latin typeface="+mn-lt"/>
                <a:cs typeface="Arial" panose="020B0604020202020204" pitchFamily="34" charset="0"/>
              </a:rPr>
              <a:t>ur</a:t>
            </a:r>
            <a:r>
              <a:rPr lang="en-IN" sz="6000" b="1" dirty="0">
                <a:latin typeface="+mn-lt"/>
                <a:cs typeface="Arial" panose="020B0604020202020204" pitchFamily="34" charset="0"/>
              </a:rPr>
              <a:t> Tools </a:t>
            </a:r>
          </a:p>
        </p:txBody>
      </p:sp>
      <p:sp>
        <p:nvSpPr>
          <p:cNvPr id="59" name="Graphic 57" descr="Bookmark">
            <a:extLst>
              <a:ext uri="{FF2B5EF4-FFF2-40B4-BE49-F238E27FC236}">
                <a16:creationId xmlns:a16="http://schemas.microsoft.com/office/drawing/2014/main" id="{19307DD5-F68B-48D2-8B36-7AD34A432098}"/>
              </a:ext>
            </a:extLst>
          </p:cNvPr>
          <p:cNvSpPr/>
          <p:nvPr/>
        </p:nvSpPr>
        <p:spPr>
          <a:xfrm rot="5400000">
            <a:off x="563530" y="1376565"/>
            <a:ext cx="419340" cy="1225601"/>
          </a:xfrm>
          <a:custGeom>
            <a:avLst/>
            <a:gdLst>
              <a:gd name="connsiteX0" fmla="*/ 342900 w 381000"/>
              <a:gd name="connsiteY0" fmla="*/ 19050 h 762000"/>
              <a:gd name="connsiteX1" fmla="*/ 361950 w 381000"/>
              <a:gd name="connsiteY1" fmla="*/ 38100 h 762000"/>
              <a:gd name="connsiteX2" fmla="*/ 361950 w 381000"/>
              <a:gd name="connsiteY2" fmla="*/ 716013 h 762000"/>
              <a:gd name="connsiteX3" fmla="*/ 203968 w 381000"/>
              <a:gd name="connsiteY3" fmla="*/ 558032 h 762000"/>
              <a:gd name="connsiteX4" fmla="*/ 190500 w 381000"/>
              <a:gd name="connsiteY4" fmla="*/ 544563 h 762000"/>
              <a:gd name="connsiteX5" fmla="*/ 177032 w 381000"/>
              <a:gd name="connsiteY5" fmla="*/ 558032 h 762000"/>
              <a:gd name="connsiteX6" fmla="*/ 19050 w 381000"/>
              <a:gd name="connsiteY6" fmla="*/ 716013 h 762000"/>
              <a:gd name="connsiteX7" fmla="*/ 19050 w 381000"/>
              <a:gd name="connsiteY7" fmla="*/ 38100 h 762000"/>
              <a:gd name="connsiteX8" fmla="*/ 38100 w 381000"/>
              <a:gd name="connsiteY8" fmla="*/ 19050 h 762000"/>
              <a:gd name="connsiteX9" fmla="*/ 342900 w 381000"/>
              <a:gd name="connsiteY9" fmla="*/ 19050 h 762000"/>
              <a:gd name="connsiteX10" fmla="*/ 342900 w 381000"/>
              <a:gd name="connsiteY10" fmla="*/ 0 h 762000"/>
              <a:gd name="connsiteX11" fmla="*/ 38100 w 381000"/>
              <a:gd name="connsiteY11" fmla="*/ 0 h 762000"/>
              <a:gd name="connsiteX12" fmla="*/ 0 w 381000"/>
              <a:gd name="connsiteY12" fmla="*/ 38100 h 762000"/>
              <a:gd name="connsiteX13" fmla="*/ 0 w 381000"/>
              <a:gd name="connsiteY13" fmla="*/ 762000 h 762000"/>
              <a:gd name="connsiteX14" fmla="*/ 190500 w 381000"/>
              <a:gd name="connsiteY14" fmla="*/ 571500 h 762000"/>
              <a:gd name="connsiteX15" fmla="*/ 381000 w 381000"/>
              <a:gd name="connsiteY15" fmla="*/ 762000 h 762000"/>
              <a:gd name="connsiteX16" fmla="*/ 381000 w 381000"/>
              <a:gd name="connsiteY16" fmla="*/ 38100 h 762000"/>
              <a:gd name="connsiteX17" fmla="*/ 342900 w 381000"/>
              <a:gd name="connsiteY17"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1000" h="762000">
                <a:moveTo>
                  <a:pt x="342900" y="19050"/>
                </a:moveTo>
                <a:cubicBezTo>
                  <a:pt x="353421" y="19050"/>
                  <a:pt x="361950" y="27579"/>
                  <a:pt x="361950" y="38100"/>
                </a:cubicBezTo>
                <a:lnTo>
                  <a:pt x="361950" y="716013"/>
                </a:lnTo>
                <a:lnTo>
                  <a:pt x="203968" y="558032"/>
                </a:lnTo>
                <a:lnTo>
                  <a:pt x="190500" y="544563"/>
                </a:lnTo>
                <a:lnTo>
                  <a:pt x="177032" y="558032"/>
                </a:lnTo>
                <a:lnTo>
                  <a:pt x="19050" y="716013"/>
                </a:lnTo>
                <a:lnTo>
                  <a:pt x="19050" y="38100"/>
                </a:lnTo>
                <a:cubicBezTo>
                  <a:pt x="19050" y="27579"/>
                  <a:pt x="27579" y="19050"/>
                  <a:pt x="38100" y="19050"/>
                </a:cubicBezTo>
                <a:lnTo>
                  <a:pt x="342900" y="19050"/>
                </a:lnTo>
                <a:moveTo>
                  <a:pt x="342900" y="0"/>
                </a:moveTo>
                <a:lnTo>
                  <a:pt x="38100" y="0"/>
                </a:lnTo>
                <a:cubicBezTo>
                  <a:pt x="17084" y="63"/>
                  <a:pt x="63" y="17084"/>
                  <a:pt x="0" y="38100"/>
                </a:cubicBezTo>
                <a:lnTo>
                  <a:pt x="0" y="762000"/>
                </a:lnTo>
                <a:lnTo>
                  <a:pt x="190500" y="571500"/>
                </a:lnTo>
                <a:lnTo>
                  <a:pt x="381000" y="762000"/>
                </a:lnTo>
                <a:lnTo>
                  <a:pt x="381000" y="38100"/>
                </a:lnTo>
                <a:cubicBezTo>
                  <a:pt x="380937" y="17084"/>
                  <a:pt x="363916" y="63"/>
                  <a:pt x="342900" y="0"/>
                </a:cubicBezTo>
                <a:close/>
              </a:path>
            </a:pathLst>
          </a:custGeom>
          <a:solidFill>
            <a:srgbClr val="359D69"/>
          </a:solidFill>
          <a:ln w="9525" cap="flat">
            <a:noFill/>
            <a:prstDash val="solid"/>
            <a:miter/>
          </a:ln>
        </p:spPr>
        <p:txBody>
          <a:bodyPr vert="vert270" rtlCol="0" anchor="ctr"/>
          <a:lstStyle/>
          <a:p>
            <a:r>
              <a:rPr lang="en-US" dirty="0">
                <a:solidFill>
                  <a:schemeClr val="accent6">
                    <a:lumMod val="75000"/>
                  </a:schemeClr>
                </a:solidFill>
              </a:rPr>
              <a:t>         </a:t>
            </a:r>
            <a:r>
              <a:rPr lang="en-US" dirty="0">
                <a:solidFill>
                  <a:schemeClr val="accent6">
                    <a:lumMod val="75000"/>
                  </a:schemeClr>
                </a:solidFill>
                <a:latin typeface="Adobe Gothic Std B" panose="020B0800000000000000" pitchFamily="34" charset="-128"/>
                <a:ea typeface="Adobe Gothic Std B" panose="020B0800000000000000" pitchFamily="34" charset="-128"/>
              </a:rPr>
              <a:t>NEW</a:t>
            </a:r>
            <a:endParaRPr lang="en-IN" dirty="0">
              <a:solidFill>
                <a:schemeClr val="accent6">
                  <a:lumMod val="75000"/>
                </a:schemeClr>
              </a:solidFill>
              <a:latin typeface="Adobe Gothic Std B" panose="020B0800000000000000" pitchFamily="34" charset="-128"/>
              <a:ea typeface="Adobe Gothic Std B" panose="020B0800000000000000" pitchFamily="34" charset="-128"/>
            </a:endParaRPr>
          </a:p>
        </p:txBody>
      </p:sp>
      <p:pic>
        <p:nvPicPr>
          <p:cNvPr id="21" name="Picture 20">
            <a:extLst>
              <a:ext uri="{FF2B5EF4-FFF2-40B4-BE49-F238E27FC236}">
                <a16:creationId xmlns:a16="http://schemas.microsoft.com/office/drawing/2014/main" id="{1005F835-BEA8-40AC-9EA7-A914EC81674A}"/>
              </a:ext>
            </a:extLst>
          </p:cNvPr>
          <p:cNvPicPr>
            <a:picLocks noChangeAspect="1"/>
          </p:cNvPicPr>
          <p:nvPr/>
        </p:nvPicPr>
        <p:blipFill>
          <a:blip r:embed="rId8"/>
          <a:stretch>
            <a:fillRect/>
          </a:stretch>
        </p:blipFill>
        <p:spPr>
          <a:xfrm>
            <a:off x="1576024" y="5139883"/>
            <a:ext cx="8937511" cy="999831"/>
          </a:xfrm>
          <a:prstGeom prst="rect">
            <a:avLst/>
          </a:prstGeom>
        </p:spPr>
      </p:pic>
    </p:spTree>
    <p:extLst>
      <p:ext uri="{BB962C8B-B14F-4D97-AF65-F5344CB8AC3E}">
        <p14:creationId xmlns:p14="http://schemas.microsoft.com/office/powerpoint/2010/main" val="36873215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3923</TotalTime>
  <Words>1795</Words>
  <Application>Microsoft Office PowerPoint</Application>
  <PresentationFormat>Widescreen</PresentationFormat>
  <Paragraphs>311</Paragraphs>
  <Slides>30</Slides>
  <Notes>29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Adobe Gothic Std B</vt:lpstr>
      <vt:lpstr>arial</vt:lpstr>
      <vt:lpstr>arial</vt:lpstr>
      <vt:lpstr>Arial Black</vt:lpstr>
      <vt:lpstr>Calibri</vt:lpstr>
      <vt:lpstr>Calibri Light</vt:lpstr>
      <vt:lpstr>French Script MT</vt:lpstr>
      <vt:lpstr>Segoe UI</vt:lpstr>
      <vt:lpstr>Slack-Lato</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Our Vision</vt:lpstr>
      <vt:lpstr>    penVirus</vt:lpstr>
      <vt:lpstr>Our Tools </vt:lpstr>
      <vt:lpstr>Wikidata-based Annotation </vt:lpstr>
      <vt:lpstr>Dictionaries</vt:lpstr>
      <vt:lpstr>What a dictionary looks like</vt:lpstr>
      <vt:lpstr>Full Text Search</vt:lpstr>
      <vt:lpstr>How We Built Our Team</vt:lpstr>
      <vt:lpstr>Faceted Mini Corpora</vt:lpstr>
      <vt:lpstr>PowerPoint Presentation</vt:lpstr>
      <vt:lpstr>PowerPoint Presentation</vt:lpstr>
      <vt:lpstr>PowerPoint Presentation</vt:lpstr>
      <vt:lpstr>Mini Projects for gathering insights </vt:lpstr>
      <vt:lpstr>Multi-dictionary search dashboard</vt:lpstr>
      <vt:lpstr>Commonest Terms </vt:lpstr>
      <vt:lpstr>PowerPoint Presentation</vt:lpstr>
      <vt:lpstr>PowerPoint Presentation</vt:lpstr>
      <vt:lpstr>PowerPoint Presentation</vt:lpstr>
      <vt:lpstr>PowerPoint Presentation</vt:lpstr>
      <vt:lpstr>Our Colorful Team</vt:lpstr>
      <vt:lpstr>Our Colorful Team</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penVirus</dc:title>
  <dc:creator>E D</dc:creator>
  <cp:lastModifiedBy>E D</cp:lastModifiedBy>
  <cp:revision>516</cp:revision>
  <dcterms:created xsi:type="dcterms:W3CDTF">2020-08-29T04:35:30Z</dcterms:created>
  <dcterms:modified xsi:type="dcterms:W3CDTF">2020-09-10T10:16:31Z</dcterms:modified>
</cp:coreProperties>
</file>